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4"/>
  </p:notesMasterIdLst>
  <p:sldIdLst>
    <p:sldId id="256" r:id="rId5"/>
    <p:sldId id="283" r:id="rId6"/>
    <p:sldId id="320" r:id="rId7"/>
    <p:sldId id="862" r:id="rId8"/>
    <p:sldId id="869" r:id="rId9"/>
    <p:sldId id="870" r:id="rId10"/>
    <p:sldId id="310" r:id="rId11"/>
    <p:sldId id="879" r:id="rId12"/>
    <p:sldId id="860" r:id="rId13"/>
    <p:sldId id="314" r:id="rId14"/>
    <p:sldId id="861" r:id="rId15"/>
    <p:sldId id="873" r:id="rId16"/>
    <p:sldId id="871" r:id="rId17"/>
    <p:sldId id="856" r:id="rId18"/>
    <p:sldId id="867" r:id="rId19"/>
    <p:sldId id="865" r:id="rId20"/>
    <p:sldId id="868" r:id="rId21"/>
    <p:sldId id="884" r:id="rId22"/>
    <p:sldId id="278" r:id="rId23"/>
  </p:sldIdLst>
  <p:sldSz cx="9144000" cy="6858000" type="screen4x3"/>
  <p:notesSz cx="7104063" cy="10234613"/>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4" orient="horz" pos="2387" userDrawn="1">
          <p15:clr>
            <a:srgbClr val="A4A3A4"/>
          </p15:clr>
        </p15:guide>
        <p15:guide id="5" orient="horz" pos="1026" userDrawn="1">
          <p15:clr>
            <a:srgbClr val="A4A3A4"/>
          </p15:clr>
        </p15:guide>
        <p15:guide id="6" orient="horz" pos="3974" userDrawn="1">
          <p15:clr>
            <a:srgbClr val="A4A3A4"/>
          </p15:clr>
        </p15:guide>
        <p15:guide id="7" pos="5602" userDrawn="1">
          <p15:clr>
            <a:srgbClr val="A4A3A4"/>
          </p15:clr>
        </p15:guide>
        <p15:guide id="8" pos="158" userDrawn="1">
          <p15:clr>
            <a:srgbClr val="A4A3A4"/>
          </p15:clr>
        </p15:guide>
        <p15:guide id="9"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ndine Schiefner-Foeldessy" initials="BS" lastIdx="2" clrIdx="0">
    <p:extLst>
      <p:ext uri="{19B8F6BF-5375-455C-9EA6-DF929625EA0E}">
        <p15:presenceInfo xmlns:p15="http://schemas.microsoft.com/office/powerpoint/2012/main" userId="fb1f20902035a4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46B"/>
    <a:srgbClr val="598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D230F3-CF80-4859-8CE7-A43EE81993B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95" autoAdjust="0"/>
    <p:restoredTop sz="92500" autoAdjust="0"/>
  </p:normalViewPr>
  <p:slideViewPr>
    <p:cSldViewPr showGuides="1">
      <p:cViewPr varScale="1">
        <p:scale>
          <a:sx n="80" d="100"/>
          <a:sy n="80" d="100"/>
        </p:scale>
        <p:origin x="941" y="34"/>
      </p:cViewPr>
      <p:guideLst>
        <p:guide orient="horz" pos="799"/>
        <p:guide orient="horz" pos="2387"/>
        <p:guide orient="horz" pos="1026"/>
        <p:guide orient="horz" pos="3974"/>
        <p:guide pos="5602"/>
        <p:guide pos="158"/>
        <p:guide pos="2880"/>
      </p:guideLst>
    </p:cSldViewPr>
  </p:slideViewPr>
  <p:notesTextViewPr>
    <p:cViewPr>
      <p:scale>
        <a:sx n="100" d="100"/>
        <a:sy n="100" d="100"/>
      </p:scale>
      <p:origin x="0" y="0"/>
    </p:cViewPr>
  </p:notesTextViewPr>
  <p:sorterViewPr>
    <p:cViewPr>
      <p:scale>
        <a:sx n="125" d="100"/>
        <a:sy n="125" d="100"/>
      </p:scale>
      <p:origin x="0" y="-61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188F08E0-311A-40C3-B295-F80AAF30ABFC}" type="datetimeFigureOut">
              <a:rPr lang="de-DE" smtClean="0"/>
              <a:pPr/>
              <a:t>19.04.2023</a:t>
            </a:fld>
            <a:endParaRPr lang="de-DE"/>
          </a:p>
        </p:txBody>
      </p:sp>
      <p:sp>
        <p:nvSpPr>
          <p:cNvPr id="4" name="Folienbildplatzhalt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E7F37B36-256F-44A3-8EB0-0E1FC5470CC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Layout (Standardlayout): Titelfolie</a:t>
            </a:r>
          </a:p>
        </p:txBody>
      </p:sp>
      <p:sp>
        <p:nvSpPr>
          <p:cNvPr id="4" name="Foliennummernplatzhalter 3"/>
          <p:cNvSpPr>
            <a:spLocks noGrp="1"/>
          </p:cNvSpPr>
          <p:nvPr>
            <p:ph type="sldNum" sz="quarter" idx="10"/>
          </p:nvPr>
        </p:nvSpPr>
        <p:spPr/>
        <p:txBody>
          <a:bodyPr/>
          <a:lstStyle/>
          <a:p>
            <a:fld id="{E7F37B36-256F-44A3-8EB0-0E1FC5470CC3}"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90752">
              <a:defRPr/>
            </a:pPr>
            <a:r>
              <a:rPr lang="de-DE" dirty="0"/>
              <a:t>Layout (Benutzerdefiniertes Layout): Abschlussfolie</a:t>
            </a:r>
          </a:p>
        </p:txBody>
      </p:sp>
      <p:sp>
        <p:nvSpPr>
          <p:cNvPr id="4" name="Foliennummernplatzhalter 3"/>
          <p:cNvSpPr>
            <a:spLocks noGrp="1"/>
          </p:cNvSpPr>
          <p:nvPr>
            <p:ph type="sldNum" sz="quarter" idx="10"/>
          </p:nvPr>
        </p:nvSpPr>
        <p:spPr/>
        <p:txBody>
          <a:bodyPr/>
          <a:lstStyle/>
          <a:p>
            <a:fld id="{E7F37B36-256F-44A3-8EB0-0E1FC5470CC3}"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Gliederungspunkte werden durch erhöhen/verringern</a:t>
            </a:r>
            <a:r>
              <a:rPr lang="de-DE" baseline="0" dirty="0"/>
              <a:t> des Listenebene erzeugt/formatiert (Listenebene 2-5)</a:t>
            </a:r>
          </a:p>
          <a:p>
            <a:pPr defTabSz="990752">
              <a:defRPr/>
            </a:pPr>
            <a:r>
              <a:rPr lang="de-DE" dirty="0"/>
              <a:t>Nummerierungen werden durch erhöhen/verringern</a:t>
            </a:r>
            <a:r>
              <a:rPr lang="de-DE" baseline="0" dirty="0"/>
              <a:t> des Listenebene erzeugt/formatiert (Listenebene 6-9)</a:t>
            </a:r>
            <a:endParaRPr lang="de-DE" dirty="0"/>
          </a:p>
          <a:p>
            <a:pPr defTabSz="990752">
              <a:defRPr/>
            </a:pPr>
            <a:r>
              <a:rPr lang="de-DE" baseline="0" dirty="0">
                <a:sym typeface="Wingdings" pitchFamily="2" charset="2"/>
              </a:rPr>
              <a:t> </a:t>
            </a:r>
            <a:r>
              <a:rPr lang="de-DE" baseline="0" dirty="0"/>
              <a:t>Bitte Gliederungen und/oder Nummerierungen </a:t>
            </a:r>
            <a:r>
              <a:rPr lang="de-DE" b="1" baseline="0" dirty="0">
                <a:solidFill>
                  <a:schemeClr val="accent3"/>
                </a:solidFill>
              </a:rPr>
              <a:t>NICHT</a:t>
            </a:r>
            <a:r>
              <a:rPr lang="de-DE" baseline="0" dirty="0"/>
              <a:t> über die Schaltfläche „Gliederungen“ oder „Nummerierungen“ erstellen</a:t>
            </a:r>
          </a:p>
          <a:p>
            <a:pPr defTabSz="990752">
              <a:defRPr/>
            </a:pPr>
            <a:endParaRPr lang="de-DE" dirty="0"/>
          </a:p>
          <a:p>
            <a:pPr defTabSz="990752">
              <a:defRPr/>
            </a:pPr>
            <a:r>
              <a:rPr lang="de-DE" dirty="0"/>
              <a:t>Layout (Standardlayout): Titel und Inhalt</a:t>
            </a:r>
          </a:p>
        </p:txBody>
      </p:sp>
      <p:sp>
        <p:nvSpPr>
          <p:cNvPr id="4" name="Foliennummernplatzhalter 3"/>
          <p:cNvSpPr>
            <a:spLocks noGrp="1"/>
          </p:cNvSpPr>
          <p:nvPr>
            <p:ph type="sldNum" sz="quarter" idx="10"/>
          </p:nvPr>
        </p:nvSpPr>
        <p:spPr/>
        <p:txBody>
          <a:bodyPr/>
          <a:lstStyle/>
          <a:p>
            <a:fld id="{E7F37B36-256F-44A3-8EB0-0E1FC5470CC3}" type="slidenum">
              <a:rPr lang="de-DE" smtClean="0"/>
              <a:pPr/>
              <a:t>2</a:t>
            </a:fld>
            <a:endParaRPr lang="de-DE"/>
          </a:p>
        </p:txBody>
      </p:sp>
    </p:spTree>
    <p:extLst>
      <p:ext uri="{BB962C8B-B14F-4D97-AF65-F5344CB8AC3E}">
        <p14:creationId xmlns:p14="http://schemas.microsoft.com/office/powerpoint/2010/main" val="192070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37B36-256F-44A3-8EB0-0E1FC5470CC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587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F37B36-256F-44A3-8EB0-0E1FC5470CC3}" type="slidenum">
              <a:rPr lang="de-DE" smtClean="0"/>
              <a:pPr/>
              <a:t>4</a:t>
            </a:fld>
            <a:endParaRPr lang="de-DE"/>
          </a:p>
        </p:txBody>
      </p:sp>
    </p:spTree>
    <p:extLst>
      <p:ext uri="{BB962C8B-B14F-4D97-AF65-F5344CB8AC3E}">
        <p14:creationId xmlns:p14="http://schemas.microsoft.com/office/powerpoint/2010/main" val="209485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Layout (Benutzerdefiniertes Layout): Titel und Inhalt + drei Bilder schmal</a:t>
            </a:r>
          </a:p>
        </p:txBody>
      </p:sp>
      <p:sp>
        <p:nvSpPr>
          <p:cNvPr id="4" name="Foliennummernplatzhalter 3"/>
          <p:cNvSpPr>
            <a:spLocks noGrp="1"/>
          </p:cNvSpPr>
          <p:nvPr>
            <p:ph type="sldNum" sz="quarter" idx="10"/>
          </p:nvPr>
        </p:nvSpPr>
        <p:spPr/>
        <p:txBody>
          <a:bodyPr/>
          <a:lstStyle/>
          <a:p>
            <a:fld id="{E7F37B36-256F-44A3-8EB0-0E1FC5470CC3}" type="slidenum">
              <a:rPr lang="de-DE" smtClean="0"/>
              <a:pPr/>
              <a:t>8</a:t>
            </a:fld>
            <a:endParaRPr lang="de-DE" dirty="0"/>
          </a:p>
        </p:txBody>
      </p:sp>
    </p:spTree>
    <p:extLst>
      <p:ext uri="{BB962C8B-B14F-4D97-AF65-F5344CB8AC3E}">
        <p14:creationId xmlns:p14="http://schemas.microsoft.com/office/powerpoint/2010/main" val="374659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Layout (Benutzerdefiniertes Layout): Titel und Inhalt + drei Bilder schmal</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37B36-256F-44A3-8EB0-0E1FC5470CC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85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p:cNvSpPr>
          <p:nvPr>
            <p:ph type="sldImg"/>
          </p:nvPr>
        </p:nvSpPr>
        <p:spPr bwMode="auto">
          <a:noFill/>
          <a:ln>
            <a:solidFill>
              <a:srgbClr val="000000"/>
            </a:solidFill>
            <a:miter lim="800000"/>
            <a:headEnd/>
            <a:tailEnd/>
          </a:ln>
        </p:spPr>
      </p:sp>
      <p:sp>
        <p:nvSpPr>
          <p:cNvPr id="4403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t>Gliederungspunkte werden durch erhöhen/verringern des Listenebene erzeugt/formatiert (Listenebene 2-5)</a:t>
            </a:r>
          </a:p>
          <a:p>
            <a:pPr eaLnBrk="1" hangingPunct="1">
              <a:spcBef>
                <a:spcPct val="0"/>
              </a:spcBef>
            </a:pPr>
            <a:r>
              <a:rPr lang="de-DE"/>
              <a:t>Nummerierungen werden durch erhöhen/verringern des Listenebene erzeugt/formatiert (Listenebene 6-9)</a:t>
            </a:r>
          </a:p>
          <a:p>
            <a:pPr eaLnBrk="1" hangingPunct="1">
              <a:spcBef>
                <a:spcPct val="0"/>
              </a:spcBef>
            </a:pPr>
            <a:r>
              <a:rPr lang="de-DE">
                <a:sym typeface="Wingdings" pitchFamily="2" charset="2"/>
              </a:rPr>
              <a:t> </a:t>
            </a:r>
            <a:r>
              <a:rPr lang="de-DE"/>
              <a:t>Bitte Gliederungen und/oder Nummerierungen </a:t>
            </a:r>
            <a:r>
              <a:rPr lang="de-DE" b="1">
                <a:solidFill>
                  <a:srgbClr val="9BBB59"/>
                </a:solidFill>
              </a:rPr>
              <a:t>NICHT</a:t>
            </a:r>
            <a:r>
              <a:rPr lang="de-DE"/>
              <a:t> über die Schaltfläche „Gliederungen“ oder „Nummerierungen“ erstellen</a:t>
            </a:r>
          </a:p>
          <a:p>
            <a:pPr eaLnBrk="1" hangingPunct="1">
              <a:spcBef>
                <a:spcPct val="0"/>
              </a:spcBef>
            </a:pPr>
            <a:endParaRPr lang="de-DE"/>
          </a:p>
          <a:p>
            <a:pPr eaLnBrk="1" hangingPunct="1">
              <a:spcBef>
                <a:spcPct val="0"/>
              </a:spcBef>
            </a:pPr>
            <a:r>
              <a:rPr lang="de-DE"/>
              <a:t>Layout (Standardlayout): Titel und Inhalt</a:t>
            </a:r>
          </a:p>
        </p:txBody>
      </p:sp>
      <p:sp>
        <p:nvSpPr>
          <p:cNvPr id="4403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CAF818-3504-4EE4-9FB9-94661EBB2FD2}" type="slidenum">
              <a:rPr lang="de-DE">
                <a:cs typeface="Arial" charset="0"/>
              </a:rPr>
              <a:pPr fontAlgn="base">
                <a:spcBef>
                  <a:spcPct val="0"/>
                </a:spcBef>
                <a:spcAft>
                  <a:spcPct val="0"/>
                </a:spcAft>
                <a:defRPr/>
              </a:pPr>
              <a:t>10</a:t>
            </a:fld>
            <a:endParaRPr lang="de-DE">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Gliederungspunkte werden durch erhöhen/verringern</a:t>
            </a:r>
            <a:r>
              <a:rPr lang="de-DE" baseline="0" dirty="0"/>
              <a:t> des Listenebene erzeugt/formatiert (Listenebene 2-5)</a:t>
            </a:r>
          </a:p>
          <a:p>
            <a:pPr defTabSz="990752">
              <a:defRPr/>
            </a:pPr>
            <a:r>
              <a:rPr lang="de-DE" dirty="0"/>
              <a:t>Nummerierungen werden durch erhöhen/verringern</a:t>
            </a:r>
            <a:r>
              <a:rPr lang="de-DE" baseline="0" dirty="0"/>
              <a:t> des Listenebene erzeugt/formatiert (Listenebene 6-9)</a:t>
            </a:r>
            <a:endParaRPr lang="de-DE" dirty="0"/>
          </a:p>
          <a:p>
            <a:pPr defTabSz="990752">
              <a:defRPr/>
            </a:pPr>
            <a:r>
              <a:rPr lang="de-DE" baseline="0" dirty="0">
                <a:sym typeface="Wingdings" pitchFamily="2" charset="2"/>
              </a:rPr>
              <a:t> </a:t>
            </a:r>
            <a:r>
              <a:rPr lang="de-DE" baseline="0" dirty="0"/>
              <a:t>Bitte Gliederungen und/oder Nummerierungen </a:t>
            </a:r>
            <a:r>
              <a:rPr lang="de-DE" b="1" baseline="0" dirty="0">
                <a:solidFill>
                  <a:schemeClr val="accent3"/>
                </a:solidFill>
              </a:rPr>
              <a:t>NICHT</a:t>
            </a:r>
            <a:r>
              <a:rPr lang="de-DE" baseline="0" dirty="0"/>
              <a:t> über die Schaltfläche „Gliederungen“ oder „Nummerierungen“ erstellen</a:t>
            </a:r>
          </a:p>
          <a:p>
            <a:pPr defTabSz="990752">
              <a:defRPr/>
            </a:pPr>
            <a:endParaRPr lang="de-DE" dirty="0"/>
          </a:p>
          <a:p>
            <a:pPr defTabSz="990752">
              <a:defRPr/>
            </a:pPr>
            <a:r>
              <a:rPr lang="de-DE" dirty="0"/>
              <a:t>Layout (Standardlayout): Titel und Inhalt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37B36-256F-44A3-8EB0-0E1FC5470CC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215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Layout (Benutzerdefiniertes Layout): Titel und Inhalt + drei Bilder schmal</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37B36-256F-44A3-8EB0-0E1FC5470CC3}"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60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ie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09135"/>
            <a:ext cx="6101509" cy="2133603"/>
          </a:xfrm>
        </p:spPr>
        <p:txBody>
          <a:bodyPr anchor="b">
            <a:noAutofit/>
          </a:bodyPr>
          <a:lstStyle>
            <a:lvl1pPr>
              <a:lnSpc>
                <a:spcPct val="90000"/>
              </a:lnSpc>
              <a:defRPr sz="5200" cap="none" normalizeH="0" baseline="0"/>
            </a:lvl1pPr>
          </a:lstStyle>
          <a:p>
            <a:r>
              <a:rPr lang="de-DE"/>
              <a:t>Mastertitelformat bearbeiten</a:t>
            </a:r>
            <a:endParaRPr lang="en-US" dirty="0"/>
          </a:p>
        </p:txBody>
      </p:sp>
      <p:sp>
        <p:nvSpPr>
          <p:cNvPr id="3" name="Subtitle 2"/>
          <p:cNvSpPr>
            <a:spLocks noGrp="1"/>
          </p:cNvSpPr>
          <p:nvPr>
            <p:ph type="subTitle" idx="1"/>
          </p:nvPr>
        </p:nvSpPr>
        <p:spPr>
          <a:xfrm>
            <a:off x="457200" y="2948784"/>
            <a:ext cx="6101509" cy="1752600"/>
          </a:xfrm>
        </p:spPr>
        <p:txBody>
          <a:bodyPr lIns="0" tIns="0" rIns="0" bIns="0"/>
          <a:lstStyle>
            <a:lvl1pPr marL="0" indent="0" algn="l">
              <a:buNone/>
              <a:defRPr>
                <a:solidFill>
                  <a:srgbClr val="598F1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pic>
        <p:nvPicPr>
          <p:cNvPr id="9" name="Bild 8" descr="weisstorch_final_ManfredDelpho_grusskarte_rz.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31" y="3673580"/>
            <a:ext cx="4342299" cy="3283812"/>
          </a:xfrm>
          <a:prstGeom prst="rect">
            <a:avLst/>
          </a:prstGeom>
        </p:spPr>
      </p:pic>
      <p:pic>
        <p:nvPicPr>
          <p:cNvPr id="5" name="Grafik 4">
            <a:extLst>
              <a:ext uri="{FF2B5EF4-FFF2-40B4-BE49-F238E27FC236}">
                <a16:creationId xmlns:a16="http://schemas.microsoft.com/office/drawing/2014/main" id="{598E7D30-291C-41A6-8311-0720F72609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7087" y="0"/>
            <a:ext cx="2029968" cy="1921764"/>
          </a:xfrm>
          <a:prstGeom prst="rect">
            <a:avLst/>
          </a:prstGeom>
        </p:spPr>
      </p:pic>
    </p:spTree>
    <p:extLst>
      <p:ext uri="{BB962C8B-B14F-4D97-AF65-F5344CB8AC3E}">
        <p14:creationId xmlns:p14="http://schemas.microsoft.com/office/powerpoint/2010/main" val="189153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Bilder - Lichtgrau">
    <p:spTree>
      <p:nvGrpSpPr>
        <p:cNvPr id="1" name=""/>
        <p:cNvGrpSpPr/>
        <p:nvPr/>
      </p:nvGrpSpPr>
      <p:grpSpPr>
        <a:xfrm>
          <a:off x="0" y="0"/>
          <a:ext cx="0" cy="0"/>
          <a:chOff x="0" y="0"/>
          <a:chExt cx="0" cy="0"/>
        </a:xfrm>
      </p:grpSpPr>
      <p:sp>
        <p:nvSpPr>
          <p:cNvPr id="10" name="Rechteck 9"/>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a:t>Mastertitelformat bearbeiten</a:t>
            </a:r>
            <a:endParaRPr lang="en-US"/>
          </a:p>
        </p:txBody>
      </p:sp>
      <p:sp>
        <p:nvSpPr>
          <p:cNvPr id="4" name="Date Placeholder 3"/>
          <p:cNvSpPr>
            <a:spLocks noGrp="1"/>
          </p:cNvSpPr>
          <p:nvPr>
            <p:ph type="dt" sz="half" idx="10"/>
          </p:nvPr>
        </p:nvSpPr>
        <p:spPr/>
        <p:txBody>
          <a:bodyPr/>
          <a:lstStyle/>
          <a:p>
            <a:fld id="{BCA6BBD9-88F3-413C-9FD6-302034F4B9F8}" type="datetime2">
              <a:rPr lang="de-DE" smtClean="0"/>
              <a:pPr/>
              <a:t>Mittwoch, 19. April 2023</a:t>
            </a:fld>
            <a:endParaRPr lang="de-DE" dirty="0"/>
          </a:p>
        </p:txBody>
      </p:sp>
      <p:sp>
        <p:nvSpPr>
          <p:cNvPr id="5" name="Footer Placeholder 4"/>
          <p:cNvSpPr>
            <a:spLocks noGrp="1"/>
          </p:cNvSpPr>
          <p:nvPr>
            <p:ph type="ftr" sz="quarter" idx="11"/>
          </p:nvPr>
        </p:nvSpPr>
        <p:spPr/>
        <p:txBody>
          <a:bodyPr/>
          <a:lstStyle>
            <a:lvl1pPr algn="l">
              <a:defRPr/>
            </a:lvl1pPr>
          </a:lstStyle>
          <a:p>
            <a:r>
              <a:rPr lang="de-DE"/>
              <a:t>PowerPoint Vorlage  -  Ver.  1.0.0</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Bildplatzhalter 13"/>
          <p:cNvSpPr>
            <a:spLocks noGrp="1"/>
          </p:cNvSpPr>
          <p:nvPr>
            <p:ph type="pic" sz="quarter" idx="13"/>
          </p:nvPr>
        </p:nvSpPr>
        <p:spPr>
          <a:xfrm>
            <a:off x="462899" y="1439863"/>
            <a:ext cx="1888220" cy="1560512"/>
          </a:xfrm>
        </p:spPr>
        <p:txBody>
          <a:bodyPr/>
          <a:lstStyle/>
          <a:p>
            <a:r>
              <a:rPr lang="de-DE"/>
              <a:t>Bild durch Klicken auf Symbol hinzufügen</a:t>
            </a:r>
          </a:p>
        </p:txBody>
      </p:sp>
      <p:sp>
        <p:nvSpPr>
          <p:cNvPr id="15" name="Bildplatzhalter 13"/>
          <p:cNvSpPr>
            <a:spLocks noGrp="1"/>
          </p:cNvSpPr>
          <p:nvPr>
            <p:ph type="pic" sz="quarter" idx="14"/>
          </p:nvPr>
        </p:nvSpPr>
        <p:spPr>
          <a:xfrm>
            <a:off x="2574793" y="1439863"/>
            <a:ext cx="1888220" cy="1560512"/>
          </a:xfrm>
        </p:spPr>
        <p:txBody>
          <a:bodyPr/>
          <a:lstStyle/>
          <a:p>
            <a:r>
              <a:rPr lang="de-DE"/>
              <a:t>Bild durch Klicken auf Symbol hinzufügen</a:t>
            </a:r>
          </a:p>
        </p:txBody>
      </p:sp>
      <p:sp>
        <p:nvSpPr>
          <p:cNvPr id="16" name="Bildplatzhalter 13"/>
          <p:cNvSpPr>
            <a:spLocks noGrp="1"/>
          </p:cNvSpPr>
          <p:nvPr>
            <p:ph type="pic" sz="quarter" idx="15"/>
          </p:nvPr>
        </p:nvSpPr>
        <p:spPr>
          <a:xfrm>
            <a:off x="4686687" y="1439862"/>
            <a:ext cx="1888220" cy="1560512"/>
          </a:xfrm>
        </p:spPr>
        <p:txBody>
          <a:bodyPr/>
          <a:lstStyle/>
          <a:p>
            <a:r>
              <a:rPr lang="de-DE"/>
              <a:t>Bild durch Klicken auf Symbol hinzufügen</a:t>
            </a:r>
          </a:p>
        </p:txBody>
      </p:sp>
      <p:sp>
        <p:nvSpPr>
          <p:cNvPr id="17" name="Bildplatzhalter 13"/>
          <p:cNvSpPr>
            <a:spLocks noGrp="1"/>
          </p:cNvSpPr>
          <p:nvPr>
            <p:ph type="pic" sz="quarter" idx="16"/>
          </p:nvPr>
        </p:nvSpPr>
        <p:spPr>
          <a:xfrm>
            <a:off x="6798580" y="1439862"/>
            <a:ext cx="1888220" cy="1560512"/>
          </a:xfrm>
        </p:spPr>
        <p:txBody>
          <a:bodyPr/>
          <a:lstStyle/>
          <a:p>
            <a:r>
              <a:rPr lang="de-DE"/>
              <a:t>Bild durch Klicken auf Symbol hinzufügen</a:t>
            </a:r>
            <a:endParaRPr lang="de-DE" dirty="0"/>
          </a:p>
        </p:txBody>
      </p:sp>
      <p:sp>
        <p:nvSpPr>
          <p:cNvPr id="19" name="Textplatzhalter 18"/>
          <p:cNvSpPr>
            <a:spLocks noGrp="1"/>
          </p:cNvSpPr>
          <p:nvPr>
            <p:ph type="body" sz="quarter" idx="17"/>
          </p:nvPr>
        </p:nvSpPr>
        <p:spPr>
          <a:xfrm>
            <a:off x="457199" y="3097213"/>
            <a:ext cx="1893919"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Textplatzhalter 18"/>
          <p:cNvSpPr>
            <a:spLocks noGrp="1"/>
          </p:cNvSpPr>
          <p:nvPr>
            <p:ph type="body" sz="quarter" idx="18"/>
          </p:nvPr>
        </p:nvSpPr>
        <p:spPr>
          <a:xfrm>
            <a:off x="2574794" y="3097213"/>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platzhalter 18"/>
          <p:cNvSpPr>
            <a:spLocks noGrp="1"/>
          </p:cNvSpPr>
          <p:nvPr>
            <p:ph type="body" sz="quarter" idx="19"/>
          </p:nvPr>
        </p:nvSpPr>
        <p:spPr>
          <a:xfrm>
            <a:off x="4686687" y="3101270"/>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18"/>
          <p:cNvSpPr>
            <a:spLocks noGrp="1"/>
          </p:cNvSpPr>
          <p:nvPr>
            <p:ph type="body" sz="quarter" idx="20"/>
          </p:nvPr>
        </p:nvSpPr>
        <p:spPr>
          <a:xfrm>
            <a:off x="6798580" y="3105327"/>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32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Kapiteltrenn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78170"/>
            <a:ext cx="8037513" cy="2465237"/>
          </a:xfrm>
        </p:spPr>
        <p:txBody>
          <a:bodyPr anchor="b">
            <a:normAutofit/>
          </a:bodyPr>
          <a:lstStyle>
            <a:lvl1pPr algn="l">
              <a:defRPr sz="4800" b="0" cap="all">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457200" y="3355464"/>
            <a:ext cx="8037513" cy="2771588"/>
          </a:xfrm>
        </p:spPr>
        <p:txBody>
          <a:bodyPr lIns="0" tIns="0" rIns="0" bIns="0" anchor="t">
            <a:normAutofit/>
          </a:bodyPr>
          <a:lstStyle>
            <a:lvl1pPr marL="0" indent="0">
              <a:buNone/>
              <a:defRPr sz="2400">
                <a:solidFill>
                  <a:srgbClr val="598F1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598AF1C-F7D3-4C0C-ABA0-F42A9F1568FD}" type="datetime2">
              <a:rPr lang="de-DE" smtClean="0"/>
              <a:pPr/>
              <a:t>Mittwoch, 19. April 2023</a:t>
            </a:fld>
            <a:endParaRPr lang="de-DE" dirty="0"/>
          </a:p>
        </p:txBody>
      </p:sp>
      <p:sp>
        <p:nvSpPr>
          <p:cNvPr id="5" name="Footer Placeholder 4"/>
          <p:cNvSpPr>
            <a:spLocks noGrp="1"/>
          </p:cNvSpPr>
          <p:nvPr>
            <p:ph type="ftr" sz="quarter" idx="11"/>
          </p:nvPr>
        </p:nvSpPr>
        <p:spPr/>
        <p:txBody>
          <a:bodyPr/>
          <a:lstStyle/>
          <a:p>
            <a:r>
              <a:rPr lang="de-DE"/>
              <a:t>PowerPoint Vorlage  -  Ver.  1.0.0</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7" name="Gerade Verbindung 6"/>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vollflächig">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0" y="0"/>
            <a:ext cx="9144000" cy="6496050"/>
          </a:xfrm>
        </p:spPr>
        <p:txBody>
          <a:bodyPr/>
          <a:lstStyle/>
          <a:p>
            <a:r>
              <a:rPr lang="de-DE"/>
              <a:t>Bild durch Klicken auf Symbol hinzufügen</a:t>
            </a:r>
          </a:p>
        </p:txBody>
      </p:sp>
      <p:sp>
        <p:nvSpPr>
          <p:cNvPr id="2" name="Datumsplatzhalter 1"/>
          <p:cNvSpPr>
            <a:spLocks noGrp="1"/>
          </p:cNvSpPr>
          <p:nvPr>
            <p:ph type="dt" sz="half" idx="14"/>
          </p:nvPr>
        </p:nvSpPr>
        <p:spPr/>
        <p:txBody>
          <a:bodyPr/>
          <a:lstStyle/>
          <a:p>
            <a:fld id="{163DEC4B-833B-4289-B0AD-3334FEA285D7}" type="datetime2">
              <a:rPr lang="de-DE" smtClean="0"/>
              <a:pPr/>
              <a:t>Mittwoch, 19. April 2023</a:t>
            </a:fld>
            <a:endParaRPr lang="de-DE" dirty="0"/>
          </a:p>
        </p:txBody>
      </p:sp>
      <p:sp>
        <p:nvSpPr>
          <p:cNvPr id="6" name="Fußzeilenplatzhalter 5"/>
          <p:cNvSpPr>
            <a:spLocks noGrp="1"/>
          </p:cNvSpPr>
          <p:nvPr>
            <p:ph type="ftr" sz="quarter" idx="15"/>
          </p:nvPr>
        </p:nvSpPr>
        <p:spPr/>
        <p:txBody>
          <a:bodyPr/>
          <a:lstStyle/>
          <a:p>
            <a:r>
              <a:rPr lang="de-DE"/>
              <a:t>PowerPoint Vorlage  -  Ver.  1.0.0</a:t>
            </a:r>
            <a:endParaRPr lang="de-DE" dirty="0"/>
          </a:p>
        </p:txBody>
      </p:sp>
      <p:sp>
        <p:nvSpPr>
          <p:cNvPr id="7" name="Foliennummernplatzhalter 6"/>
          <p:cNvSpPr>
            <a:spLocks noGrp="1"/>
          </p:cNvSpPr>
          <p:nvPr>
            <p:ph type="sldNum" sz="quarter" idx="16"/>
          </p:nvPr>
        </p:nvSpPr>
        <p:spPr/>
        <p:txBody>
          <a:bodyPr/>
          <a:lstStyle/>
          <a:p>
            <a:fld id="{9D26C6B8-7DF4-4F01-8878-A6272B56DAC3}" type="slidenum">
              <a:rPr lang="de-DE" smtClean="0"/>
              <a:pPr/>
              <a:t>‹Nr.›</a:t>
            </a:fld>
            <a:endParaRPr lang="de-DE"/>
          </a:p>
        </p:txBody>
      </p:sp>
    </p:spTree>
    <p:extLst>
      <p:ext uri="{BB962C8B-B14F-4D97-AF65-F5344CB8AC3E}">
        <p14:creationId xmlns:p14="http://schemas.microsoft.com/office/powerpoint/2010/main" val="202575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71F1FCFA-5114-46BE-A74F-60150C18E048}" type="datetime2">
              <a:rPr lang="de-DE" smtClean="0"/>
              <a:pPr/>
              <a:t>Mittwoch, 19. April 2023</a:t>
            </a:fld>
            <a:endParaRPr lang="de-DE" dirty="0"/>
          </a:p>
        </p:txBody>
      </p:sp>
      <p:sp>
        <p:nvSpPr>
          <p:cNvPr id="4" name="Footer Placeholder 3"/>
          <p:cNvSpPr>
            <a:spLocks noGrp="1"/>
          </p:cNvSpPr>
          <p:nvPr>
            <p:ph type="ftr" sz="quarter" idx="11"/>
          </p:nvPr>
        </p:nvSpPr>
        <p:spPr/>
        <p:txBody>
          <a:bodyPr/>
          <a:lstStyle>
            <a:lvl1pPr algn="l">
              <a:defRPr/>
            </a:lvl1pPr>
          </a:lstStyle>
          <a:p>
            <a:r>
              <a:rPr lang="de-DE"/>
              <a:t>PowerPoint Vorlage  -  Ver.  1.0.0</a:t>
            </a:r>
            <a:endParaRPr lang="de-DE" dirty="0"/>
          </a:p>
        </p:txBody>
      </p:sp>
      <p:sp>
        <p:nvSpPr>
          <p:cNvPr id="5" name="Slide Number Placeholder 4"/>
          <p:cNvSpPr>
            <a:spLocks noGrp="1"/>
          </p:cNvSpPr>
          <p:nvPr>
            <p:ph type="sldNum" sz="quarter" idx="12"/>
          </p:nvPr>
        </p:nvSpPr>
        <p:spPr/>
        <p:txBody>
          <a:bodyPr/>
          <a:lstStyle/>
          <a:p>
            <a:fld id="{9D26C6B8-7DF4-4F01-8878-A6272B56DAC3}" type="slidenum">
              <a:rPr lang="de-DE" smtClean="0"/>
              <a:pPr/>
              <a:t>‹Nr.›</a:t>
            </a:fld>
            <a:endParaRPr lang="de-DE"/>
          </a:p>
        </p:txBody>
      </p:sp>
      <p:sp>
        <p:nvSpPr>
          <p:cNvPr id="6" name="Textplatzhalter 8"/>
          <p:cNvSpPr>
            <a:spLocks noGrp="1"/>
          </p:cNvSpPr>
          <p:nvPr>
            <p:ph type="body" sz="quarter" idx="13"/>
          </p:nvPr>
        </p:nvSpPr>
        <p:spPr>
          <a:xfrm>
            <a:off x="457200" y="6157913"/>
            <a:ext cx="8229600" cy="258762"/>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0174E-AD54-4B83-9177-3DECF453292B}" type="datetime2">
              <a:rPr lang="de-DE" smtClean="0"/>
              <a:pPr/>
              <a:t>Mittwoch, 19. April 2023</a:t>
            </a:fld>
            <a:endParaRPr lang="de-DE"/>
          </a:p>
        </p:txBody>
      </p:sp>
      <p:sp>
        <p:nvSpPr>
          <p:cNvPr id="3" name="Footer Placeholder 2"/>
          <p:cNvSpPr>
            <a:spLocks noGrp="1"/>
          </p:cNvSpPr>
          <p:nvPr>
            <p:ph type="ftr" sz="quarter" idx="11"/>
          </p:nvPr>
        </p:nvSpPr>
        <p:spPr/>
        <p:txBody>
          <a:bodyPr/>
          <a:lstStyle>
            <a:lvl1pPr algn="l">
              <a:defRPr/>
            </a:lvl1pPr>
          </a:lstStyle>
          <a:p>
            <a:r>
              <a:rPr lang="de-DE"/>
              <a:t>PowerPoint Vorlage  -  Ver.  1.0.0</a:t>
            </a:r>
          </a:p>
        </p:txBody>
      </p:sp>
      <p:sp>
        <p:nvSpPr>
          <p:cNvPr id="4" name="Slide Number Placeholder 3"/>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bschlussfolie">
    <p:spTree>
      <p:nvGrpSpPr>
        <p:cNvPr id="1" name=""/>
        <p:cNvGrpSpPr/>
        <p:nvPr/>
      </p:nvGrpSpPr>
      <p:grpSpPr>
        <a:xfrm>
          <a:off x="0" y="0"/>
          <a:ext cx="0" cy="0"/>
          <a:chOff x="0" y="0"/>
          <a:chExt cx="0" cy="0"/>
        </a:xfrm>
      </p:grpSpPr>
      <p:sp>
        <p:nvSpPr>
          <p:cNvPr id="12" name="Rectangle 6"/>
          <p:cNvSpPr/>
          <p:nvPr userDrawn="1"/>
        </p:nvSpPr>
        <p:spPr>
          <a:xfrm>
            <a:off x="0" y="6492240"/>
            <a:ext cx="9144000"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umsplatzhalter 2"/>
          <p:cNvSpPr>
            <a:spLocks noGrp="1"/>
          </p:cNvSpPr>
          <p:nvPr>
            <p:ph type="dt" sz="half" idx="10"/>
          </p:nvPr>
        </p:nvSpPr>
        <p:spPr/>
        <p:txBody>
          <a:bodyPr/>
          <a:lstStyle/>
          <a:p>
            <a:fld id="{AB5D825B-6BAD-4BE6-83D5-9D8C8E5145EB}" type="datetime2">
              <a:rPr lang="de-DE" smtClean="0"/>
              <a:pPr/>
              <a:t>Mittwoch, 19. April 2023</a:t>
            </a:fld>
            <a:endParaRPr lang="de-DE" dirty="0"/>
          </a:p>
        </p:txBody>
      </p:sp>
      <p:sp>
        <p:nvSpPr>
          <p:cNvPr id="4" name="Fußzeilenplatzhalter 3"/>
          <p:cNvSpPr>
            <a:spLocks noGrp="1"/>
          </p:cNvSpPr>
          <p:nvPr>
            <p:ph type="ftr" sz="quarter" idx="11"/>
          </p:nvPr>
        </p:nvSpPr>
        <p:spPr/>
        <p:txBody>
          <a:bodyPr/>
          <a:lstStyle>
            <a:lvl1pPr>
              <a:defRPr/>
            </a:lvl1pPr>
          </a:lstStyle>
          <a:p>
            <a:r>
              <a:rPr lang="de-DE" dirty="0"/>
              <a:t>Vortrag DRK</a:t>
            </a:r>
          </a:p>
        </p:txBody>
      </p:sp>
      <p:sp>
        <p:nvSpPr>
          <p:cNvPr id="5" name="Foliennummernplatzhalter 4"/>
          <p:cNvSpPr>
            <a:spLocks noGrp="1"/>
          </p:cNvSpPr>
          <p:nvPr>
            <p:ph type="sldNum" sz="quarter" idx="12"/>
          </p:nvPr>
        </p:nvSpPr>
        <p:spPr/>
        <p:txBody>
          <a:bodyPr/>
          <a:lstStyle/>
          <a:p>
            <a:fld id="{9D26C6B8-7DF4-4F01-8878-A6272B56DAC3}" type="slidenum">
              <a:rPr lang="de-DE" smtClean="0"/>
              <a:pPr/>
              <a:t>‹Nr.›</a:t>
            </a:fld>
            <a:endParaRPr lang="de-DE" dirty="0"/>
          </a:p>
        </p:txBody>
      </p:sp>
      <p:sp>
        <p:nvSpPr>
          <p:cNvPr id="7" name="Inhaltsplatzhalter 2"/>
          <p:cNvSpPr>
            <a:spLocks noGrp="1"/>
          </p:cNvSpPr>
          <p:nvPr>
            <p:ph idx="1"/>
          </p:nvPr>
        </p:nvSpPr>
        <p:spPr>
          <a:xfrm>
            <a:off x="7113964" y="1973436"/>
            <a:ext cx="1844820" cy="4343364"/>
          </a:xfrm>
        </p:spPr>
        <p:txBody>
          <a:bodyPr/>
          <a:lstStyle>
            <a:lvl1pPr>
              <a:defRPr sz="1200"/>
            </a:lvl1pPr>
          </a:lstStyle>
          <a:p>
            <a:pPr lvl="0"/>
            <a:r>
              <a:rPr lang="de-DE" sz="1200"/>
              <a:t>Mastertextformat bearbeiten</a:t>
            </a:r>
          </a:p>
        </p:txBody>
      </p:sp>
      <p:sp>
        <p:nvSpPr>
          <p:cNvPr id="11" name="Title 1"/>
          <p:cNvSpPr>
            <a:spLocks noGrp="1"/>
          </p:cNvSpPr>
          <p:nvPr>
            <p:ph type="title"/>
          </p:nvPr>
        </p:nvSpPr>
        <p:spPr>
          <a:xfrm>
            <a:off x="457200" y="302860"/>
            <a:ext cx="6582292" cy="1496904"/>
          </a:xfrm>
        </p:spPr>
        <p:txBody>
          <a:bodyPr/>
          <a:lstStyle/>
          <a:p>
            <a:r>
              <a:rPr lang="de-DE"/>
              <a:t>Mastertitelformat bearbeiten</a:t>
            </a:r>
            <a:endParaRPr lang="en-US" dirty="0"/>
          </a:p>
        </p:txBody>
      </p:sp>
      <p:pic>
        <p:nvPicPr>
          <p:cNvPr id="13" name="Bild 8" descr="weisstorch_final_ManfredDelpho_grusskarte_rz.ps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556" y="1283118"/>
            <a:ext cx="7569045" cy="5724000"/>
          </a:xfrm>
          <a:prstGeom prst="rect">
            <a:avLst/>
          </a:prstGeom>
        </p:spPr>
      </p:pic>
      <p:pic>
        <p:nvPicPr>
          <p:cNvPr id="6" name="Grafik 5">
            <a:extLst>
              <a:ext uri="{FF2B5EF4-FFF2-40B4-BE49-F238E27FC236}">
                <a16:creationId xmlns:a16="http://schemas.microsoft.com/office/drawing/2014/main" id="{B59609C3-DE2F-4D56-A67C-1B7C290DD0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39492" y="0"/>
            <a:ext cx="2029968" cy="1921764"/>
          </a:xfrm>
          <a:prstGeom prst="rect">
            <a:avLst/>
          </a:prstGeom>
        </p:spPr>
      </p:pic>
    </p:spTree>
    <p:extLst>
      <p:ext uri="{BB962C8B-B14F-4D97-AF65-F5344CB8AC3E}">
        <p14:creationId xmlns:p14="http://schemas.microsoft.com/office/powerpoint/2010/main" val="2544873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FF719FEC-85E7-4DED-9C34-3F2D5BE549FE}" type="datetime2">
              <a:rPr lang="de-DE" smtClean="0"/>
              <a:pPr/>
              <a:t>Mittwoch, 19. April 2023</a:t>
            </a:fld>
            <a:endParaRPr lang="de-DE"/>
          </a:p>
        </p:txBody>
      </p:sp>
      <p:sp>
        <p:nvSpPr>
          <p:cNvPr id="5" name="Fußzeilenplatzhalter 4"/>
          <p:cNvSpPr>
            <a:spLocks noGrp="1"/>
          </p:cNvSpPr>
          <p:nvPr>
            <p:ph type="ftr" sz="quarter" idx="11"/>
          </p:nvPr>
        </p:nvSpPr>
        <p:spPr/>
        <p:txBody>
          <a:bodyPr/>
          <a:lstStyle/>
          <a:p>
            <a:r>
              <a:rPr lang="de-DE"/>
              <a:t>PowerPoint Vorlage  -  Ver.  1.0.0</a:t>
            </a:r>
          </a:p>
        </p:txBody>
      </p:sp>
      <p:sp>
        <p:nvSpPr>
          <p:cNvPr id="6" name="Foliennummernplatzhalter 5"/>
          <p:cNvSpPr>
            <a:spLocks noGrp="1"/>
          </p:cNvSpPr>
          <p:nvPr>
            <p:ph type="sldNum" sz="quarter" idx="12"/>
          </p:nvPr>
        </p:nvSpPr>
        <p:spPr/>
        <p:txBody>
          <a:bodyPr/>
          <a:lstStyle/>
          <a:p>
            <a:fld id="{16EFD5B1-68CB-4A29-8F6C-4D18DB05CB6D}" type="slidenum">
              <a:rPr lang="de-DE" smtClean="0"/>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440000"/>
            <a:ext cx="4038600" cy="4719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440000"/>
            <a:ext cx="4038600" cy="4719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fld id="{D69C2A39-CFA1-45A6-BC82-019AFA20EAF4}" type="datetime2">
              <a:rPr lang="de-DE" smtClean="0"/>
              <a:pPr/>
              <a:t>Mittwoch, 19. April 2023</a:t>
            </a:fld>
            <a:endParaRPr lang="de-DE"/>
          </a:p>
        </p:txBody>
      </p:sp>
      <p:sp>
        <p:nvSpPr>
          <p:cNvPr id="6" name="Fußzeilenplatzhalter 5"/>
          <p:cNvSpPr>
            <a:spLocks noGrp="1"/>
          </p:cNvSpPr>
          <p:nvPr>
            <p:ph type="ftr" sz="quarter" idx="11"/>
          </p:nvPr>
        </p:nvSpPr>
        <p:spPr/>
        <p:txBody>
          <a:bodyPr/>
          <a:lstStyle/>
          <a:p>
            <a:r>
              <a:rPr lang="de-DE"/>
              <a:t>PowerPoint Vorlage  -  Ver.  1.0.0</a:t>
            </a:r>
          </a:p>
        </p:txBody>
      </p:sp>
      <p:sp>
        <p:nvSpPr>
          <p:cNvPr id="7" name="Foliennummernplatzhalter 6"/>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7B397ED-A145-49FC-8347-DB0B30B46503}" type="datetime2">
              <a:rPr lang="de-DE" smtClean="0"/>
              <a:pPr/>
              <a:t>Mittwoch, 19. April 2023</a:t>
            </a:fld>
            <a:endParaRPr lang="de-DE" dirty="0"/>
          </a:p>
        </p:txBody>
      </p:sp>
      <p:sp>
        <p:nvSpPr>
          <p:cNvPr id="4" name="Footer Placeholder 3"/>
          <p:cNvSpPr>
            <a:spLocks noGrp="1"/>
          </p:cNvSpPr>
          <p:nvPr>
            <p:ph type="ftr" sz="quarter" idx="11"/>
          </p:nvPr>
        </p:nvSpPr>
        <p:spPr/>
        <p:txBody>
          <a:bodyPr/>
          <a:lstStyle>
            <a:lvl1pPr algn="l">
              <a:defRPr/>
            </a:lvl1pPr>
          </a:lstStyle>
          <a:p>
            <a:r>
              <a:rPr lang="de-DE"/>
              <a:t>PowerPoint Vorlage  -  Ver.  1.0.0</a:t>
            </a:r>
            <a:endParaRPr lang="de-DE" dirty="0"/>
          </a:p>
        </p:txBody>
      </p:sp>
      <p:sp>
        <p:nvSpPr>
          <p:cNvPr id="5" name="Slide Number Placeholder 4"/>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423600" y="1439863"/>
            <a:ext cx="5252856" cy="46863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457200" y="1435100"/>
            <a:ext cx="2736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B3571FDE-1AFD-4789-8106-880C1337E07E}" type="datetime2">
              <a:rPr lang="de-DE" smtClean="0"/>
              <a:pPr/>
              <a:t>Mittwoch, 19. April 2023</a:t>
            </a:fld>
            <a:endParaRPr lang="de-DE"/>
          </a:p>
        </p:txBody>
      </p:sp>
      <p:sp>
        <p:nvSpPr>
          <p:cNvPr id="6" name="Fußzeilenplatzhalter 5"/>
          <p:cNvSpPr>
            <a:spLocks noGrp="1"/>
          </p:cNvSpPr>
          <p:nvPr>
            <p:ph type="ftr" sz="quarter" idx="11"/>
          </p:nvPr>
        </p:nvSpPr>
        <p:spPr/>
        <p:txBody>
          <a:bodyPr/>
          <a:lstStyle/>
          <a:p>
            <a:r>
              <a:rPr lang="de-DE"/>
              <a:t>PowerPoint Vorlage  -  Ver.  1.0.0</a:t>
            </a:r>
          </a:p>
        </p:txBody>
      </p:sp>
      <p:sp>
        <p:nvSpPr>
          <p:cNvPr id="7" name="Foliennummernplatzhalter 6"/>
          <p:cNvSpPr>
            <a:spLocks noGrp="1"/>
          </p:cNvSpPr>
          <p:nvPr>
            <p:ph type="sldNum" sz="quarter" idx="12"/>
          </p:nvPr>
        </p:nvSpPr>
        <p:spPr/>
        <p:txBody>
          <a:bodyPr/>
          <a:lstStyle/>
          <a:p>
            <a:fld id="{AC3C7B9E-10CE-43F7-B1C0-FF2E876F370F}" type="slidenum">
              <a:rPr lang="de-DE" smtClean="0"/>
              <a:pPr/>
              <a:t>‹Nr.›</a:t>
            </a:fld>
            <a:endParaRPr lang="de-DE"/>
          </a:p>
        </p:txBody>
      </p:sp>
      <p:sp>
        <p:nvSpPr>
          <p:cNvPr id="8" name="Titel 7"/>
          <p:cNvSpPr>
            <a:spLocks noGrp="1"/>
          </p:cNvSpPr>
          <p:nvPr>
            <p:ph type="title"/>
          </p:nvPr>
        </p:nvSpPr>
        <p:spPr/>
        <p:txBody>
          <a:bodyPr/>
          <a:lstStyle/>
          <a:p>
            <a:r>
              <a:rPr lang="de-DE"/>
              <a:t>Mastertitelformat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0" y="0"/>
            <a:ext cx="9144000" cy="4893124"/>
          </a:xfrm>
        </p:spPr>
        <p:txBody>
          <a:bodyPr/>
          <a:lstStyle/>
          <a:p>
            <a:r>
              <a:rPr lang="de-DE"/>
              <a:t>Bild durch Klicken auf Symbol hinzufügen</a:t>
            </a:r>
          </a:p>
        </p:txBody>
      </p:sp>
      <p:sp>
        <p:nvSpPr>
          <p:cNvPr id="11" name="Title 1"/>
          <p:cNvSpPr>
            <a:spLocks noGrp="1"/>
          </p:cNvSpPr>
          <p:nvPr>
            <p:ph type="ctrTitle"/>
          </p:nvPr>
        </p:nvSpPr>
        <p:spPr>
          <a:xfrm>
            <a:off x="457200" y="4893124"/>
            <a:ext cx="6101509" cy="846648"/>
          </a:xfrm>
        </p:spPr>
        <p:txBody>
          <a:bodyPr anchor="b">
            <a:noAutofit/>
          </a:bodyPr>
          <a:lstStyle>
            <a:lvl1pPr>
              <a:lnSpc>
                <a:spcPct val="90000"/>
              </a:lnSpc>
              <a:defRPr sz="2800" cap="none" normalizeH="0" baseline="0"/>
            </a:lvl1pPr>
          </a:lstStyle>
          <a:p>
            <a:r>
              <a:rPr lang="de-DE"/>
              <a:t>Mastertitelformat bearbeiten</a:t>
            </a:r>
            <a:endParaRPr lang="en-US" dirty="0"/>
          </a:p>
        </p:txBody>
      </p:sp>
      <p:sp>
        <p:nvSpPr>
          <p:cNvPr id="12" name="Subtitle 2"/>
          <p:cNvSpPr>
            <a:spLocks noGrp="1"/>
          </p:cNvSpPr>
          <p:nvPr>
            <p:ph type="subTitle" idx="1"/>
          </p:nvPr>
        </p:nvSpPr>
        <p:spPr>
          <a:xfrm>
            <a:off x="457200" y="5739772"/>
            <a:ext cx="6101509" cy="507858"/>
          </a:xfrm>
        </p:spPr>
        <p:txBody>
          <a:bodyPr lIns="0" tIns="0" rIns="0" bIns="0"/>
          <a:lstStyle>
            <a:lvl1pPr marL="0" indent="0" algn="l">
              <a:buNone/>
              <a:defRPr sz="1800">
                <a:solidFill>
                  <a:srgbClr val="598F1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10" name="Bildplatzhalter 9"/>
          <p:cNvSpPr>
            <a:spLocks noGrp="1"/>
          </p:cNvSpPr>
          <p:nvPr>
            <p:ph type="pic" sz="quarter" idx="14"/>
          </p:nvPr>
        </p:nvSpPr>
        <p:spPr>
          <a:xfrm>
            <a:off x="457200" y="0"/>
            <a:ext cx="1562400" cy="1328400"/>
          </a:xfrm>
        </p:spPr>
        <p:txBody>
          <a:bodyPr/>
          <a:lstStyle/>
          <a:p>
            <a:r>
              <a:rPr lang="de-DE"/>
              <a:t>Bild durch Klicken auf Symbol hinzufügen</a:t>
            </a:r>
          </a:p>
        </p:txBody>
      </p:sp>
    </p:spTree>
    <p:extLst>
      <p:ext uri="{BB962C8B-B14F-4D97-AF65-F5344CB8AC3E}">
        <p14:creationId xmlns:p14="http://schemas.microsoft.com/office/powerpoint/2010/main" val="424949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57200" y="1440000"/>
            <a:ext cx="8229600" cy="471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457200" y="6159600"/>
            <a:ext cx="8229600" cy="25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588078D-347D-459F-AA71-57F40CBF3782}" type="datetime2">
              <a:rPr lang="de-DE" smtClean="0"/>
              <a:pPr/>
              <a:t>Mittwoch, 19. April 2023</a:t>
            </a:fld>
            <a:endParaRPr lang="de-DE"/>
          </a:p>
        </p:txBody>
      </p:sp>
      <p:sp>
        <p:nvSpPr>
          <p:cNvPr id="6" name="Fußzeilenplatzhalter 5"/>
          <p:cNvSpPr>
            <a:spLocks noGrp="1"/>
          </p:cNvSpPr>
          <p:nvPr>
            <p:ph type="ftr" sz="quarter" idx="11"/>
          </p:nvPr>
        </p:nvSpPr>
        <p:spPr/>
        <p:txBody>
          <a:bodyPr/>
          <a:lstStyle/>
          <a:p>
            <a:r>
              <a:rPr lang="de-DE"/>
              <a:t>PowerPoint Vorlage  -  Ver.  1.0.0</a:t>
            </a:r>
          </a:p>
        </p:txBody>
      </p:sp>
      <p:sp>
        <p:nvSpPr>
          <p:cNvPr id="7" name="Foliennummernplatzhalter 6"/>
          <p:cNvSpPr>
            <a:spLocks noGrp="1"/>
          </p:cNvSpPr>
          <p:nvPr>
            <p:ph type="sldNum" sz="quarter" idx="12"/>
          </p:nvPr>
        </p:nvSpPr>
        <p:spPr/>
        <p:txBody>
          <a:bodyPr/>
          <a:lstStyle/>
          <a:p>
            <a:fld id="{AC3C7B9E-10CE-43F7-B1C0-FF2E876F370F}" type="slidenum">
              <a:rPr lang="de-DE" smtClean="0"/>
              <a:pPr/>
              <a:t>‹Nr.›</a:t>
            </a:fld>
            <a:endParaRPr lang="de-DE"/>
          </a:p>
        </p:txBody>
      </p:sp>
      <p:sp>
        <p:nvSpPr>
          <p:cNvPr id="8" name="Titel 7"/>
          <p:cNvSpPr>
            <a:spLocks noGrp="1"/>
          </p:cNvSpPr>
          <p:nvPr>
            <p:ph type="title"/>
          </p:nvPr>
        </p:nvSpPr>
        <p:spPr/>
        <p:txBody>
          <a:bodyPr/>
          <a:lstStyle/>
          <a:p>
            <a:r>
              <a:rPr lang="de-DE"/>
              <a:t>Mastertitelformat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920C30A-3B7C-4285-AA23-A6B879B8A89B}" type="datetime2">
              <a:rPr lang="de-DE" smtClean="0"/>
              <a:pPr/>
              <a:t>Mittwoch, 19. April 2023</a:t>
            </a:fld>
            <a:endParaRPr lang="de-DE"/>
          </a:p>
        </p:txBody>
      </p:sp>
      <p:sp>
        <p:nvSpPr>
          <p:cNvPr id="5" name="Fußzeilenplatzhalter 4"/>
          <p:cNvSpPr>
            <a:spLocks noGrp="1"/>
          </p:cNvSpPr>
          <p:nvPr>
            <p:ph type="ftr" sz="quarter" idx="11"/>
          </p:nvPr>
        </p:nvSpPr>
        <p:spPr/>
        <p:txBody>
          <a:bodyPr/>
          <a:lstStyle/>
          <a:p>
            <a:r>
              <a:rPr lang="de-DE"/>
              <a:t>PowerPoint Vorlage  -  Ver.  1.0.0</a:t>
            </a:r>
          </a:p>
        </p:txBody>
      </p:sp>
      <p:sp>
        <p:nvSpPr>
          <p:cNvPr id="6" name="Foliennummernplatzhalter 5"/>
          <p:cNvSpPr>
            <a:spLocks noGrp="1"/>
          </p:cNvSpPr>
          <p:nvPr>
            <p:ph type="sldNum" sz="quarter" idx="12"/>
          </p:nvPr>
        </p:nvSpPr>
        <p:spPr/>
        <p:txBody>
          <a:bodyPr/>
          <a:lstStyle/>
          <a:p>
            <a:fld id="{AC3C7B9E-10CE-43F7-B1C0-FF2E876F370F}" type="slidenum">
              <a:rPr lang="de-DE" smtClean="0"/>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3CA0C3E-9BCD-4C87-8291-3657C548CCE1}" type="datetime2">
              <a:rPr lang="de-DE" smtClean="0"/>
              <a:pPr/>
              <a:t>Mittwoch, 19. April 2023</a:t>
            </a:fld>
            <a:endParaRPr lang="de-DE"/>
          </a:p>
        </p:txBody>
      </p:sp>
      <p:sp>
        <p:nvSpPr>
          <p:cNvPr id="5" name="Fußzeilenplatzhalter 4"/>
          <p:cNvSpPr>
            <a:spLocks noGrp="1"/>
          </p:cNvSpPr>
          <p:nvPr>
            <p:ph type="ftr" sz="quarter" idx="11"/>
          </p:nvPr>
        </p:nvSpPr>
        <p:spPr/>
        <p:txBody>
          <a:bodyPr/>
          <a:lstStyle/>
          <a:p>
            <a:r>
              <a:rPr lang="de-DE"/>
              <a:t>PowerPoint Vorlage  -  Ver.  1.0.0</a:t>
            </a:r>
          </a:p>
        </p:txBody>
      </p:sp>
      <p:sp>
        <p:nvSpPr>
          <p:cNvPr id="6" name="Foliennummernplatzhalter 5"/>
          <p:cNvSpPr>
            <a:spLocks noGrp="1"/>
          </p:cNvSpPr>
          <p:nvPr>
            <p:ph type="sldNum" sz="quarter" idx="12"/>
          </p:nvPr>
        </p:nvSpPr>
        <p:spPr/>
        <p:txBody>
          <a:bodyPr/>
          <a:lstStyle/>
          <a:p>
            <a:fld id="{AC3C7B9E-10CE-43F7-B1C0-FF2E876F370F}" type="slidenum">
              <a:rPr lang="de-DE" smtClean="0"/>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A27A2-8BB1-7349-A06B-073E4E210F55}"/>
              </a:ext>
            </a:extLst>
          </p:cNvPr>
          <p:cNvSpPr>
            <a:spLocks noGrp="1"/>
          </p:cNvSpPr>
          <p:nvPr>
            <p:ph type="title"/>
          </p:nvPr>
        </p:nvSpPr>
        <p:spPr>
          <a:xfrm>
            <a:off x="457200" y="274638"/>
            <a:ext cx="8229600" cy="1143000"/>
          </a:xfrm>
        </p:spPr>
        <p:txBody>
          <a:bodyPr/>
          <a:lstStyle/>
          <a:p>
            <a:r>
              <a:rPr lang="de-DE"/>
              <a:t>Mastertitelformat bearbeiten</a:t>
            </a:r>
          </a:p>
        </p:txBody>
      </p:sp>
      <p:sp>
        <p:nvSpPr>
          <p:cNvPr id="3" name="Onlinebild-Platzhalter 2">
            <a:extLst>
              <a:ext uri="{FF2B5EF4-FFF2-40B4-BE49-F238E27FC236}">
                <a16:creationId xmlns:a16="http://schemas.microsoft.com/office/drawing/2014/main" id="{7E523509-8B10-FD43-8F79-65839825C353}"/>
              </a:ext>
            </a:extLst>
          </p:cNvPr>
          <p:cNvSpPr>
            <a:spLocks noGrp="1"/>
          </p:cNvSpPr>
          <p:nvPr>
            <p:ph type="clipArt" sz="half" idx="1"/>
          </p:nvPr>
        </p:nvSpPr>
        <p:spPr>
          <a:xfrm>
            <a:off x="457200" y="1600200"/>
            <a:ext cx="4038600" cy="4525963"/>
          </a:xfrm>
        </p:spPr>
        <p:txBody>
          <a:bodyPr/>
          <a:lstStyle/>
          <a:p>
            <a:endParaRPr lang="de-DE"/>
          </a:p>
        </p:txBody>
      </p:sp>
      <p:sp>
        <p:nvSpPr>
          <p:cNvPr id="4" name="Textplatzhalter 3">
            <a:extLst>
              <a:ext uri="{FF2B5EF4-FFF2-40B4-BE49-F238E27FC236}">
                <a16:creationId xmlns:a16="http://schemas.microsoft.com/office/drawing/2014/main" id="{0828537C-047C-684E-BFF1-7C18A98ECBF7}"/>
              </a:ext>
            </a:extLst>
          </p:cNvPr>
          <p:cNvSpPr>
            <a:spLocks noGrp="1"/>
          </p:cNvSpPr>
          <p:nvPr>
            <p:ph type="body" sz="half" idx="2"/>
          </p:nvPr>
        </p:nvSpPr>
        <p:spPr>
          <a:xfrm>
            <a:off x="4648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2FE12ED-1CEC-6E42-AAB9-9F4BE9D2D360}"/>
              </a:ext>
            </a:extLst>
          </p:cNvPr>
          <p:cNvSpPr>
            <a:spLocks noGrp="1"/>
          </p:cNvSpPr>
          <p:nvPr>
            <p:ph type="dt" sz="half" idx="10"/>
          </p:nvPr>
        </p:nvSpPr>
        <p:spPr>
          <a:xfrm>
            <a:off x="457200" y="6245225"/>
            <a:ext cx="2133600" cy="47625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EC814AA-60F2-A14E-BC06-28932E2B6403}"/>
              </a:ext>
            </a:extLst>
          </p:cNvPr>
          <p:cNvSpPr>
            <a:spLocks noGrp="1"/>
          </p:cNvSpPr>
          <p:nvPr>
            <p:ph type="ftr" sz="quarter" idx="11"/>
          </p:nvPr>
        </p:nvSpPr>
        <p:spPr>
          <a:xfrm>
            <a:off x="3124200" y="6245225"/>
            <a:ext cx="2895600" cy="47625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FF527B13-CF7D-D44B-B911-60D95E4BE2E5}"/>
              </a:ext>
            </a:extLst>
          </p:cNvPr>
          <p:cNvSpPr>
            <a:spLocks noGrp="1"/>
          </p:cNvSpPr>
          <p:nvPr>
            <p:ph type="sldNum" sz="quarter" idx="12"/>
          </p:nvPr>
        </p:nvSpPr>
        <p:spPr>
          <a:xfrm>
            <a:off x="6553200" y="6245225"/>
            <a:ext cx="2133600" cy="476250"/>
          </a:xfrm>
        </p:spPr>
        <p:txBody>
          <a:bodyPr/>
          <a:lstStyle>
            <a:lvl1pPr>
              <a:defRPr/>
            </a:lvl1pPr>
          </a:lstStyle>
          <a:p>
            <a:fld id="{BE790A67-E544-EE4C-88FD-ED00B138ECFF}" type="slidenum">
              <a:rPr lang="de-DE" altLang="de-DE"/>
              <a:pPr/>
              <a:t>‹Nr.›</a:t>
            </a:fld>
            <a:endParaRPr lang="de-DE" altLang="de-DE"/>
          </a:p>
        </p:txBody>
      </p:sp>
    </p:spTree>
    <p:extLst>
      <p:ext uri="{BB962C8B-B14F-4D97-AF65-F5344CB8AC3E}">
        <p14:creationId xmlns:p14="http://schemas.microsoft.com/office/powerpoint/2010/main" val="1119253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7DC39-C4D1-4FC4-9624-05A0019718A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92574EF-4CE7-4CAB-B900-B903689D4C0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E3867E9-0F16-4E06-8728-51FF0E2BA487}"/>
              </a:ext>
            </a:extLst>
          </p:cNvPr>
          <p:cNvSpPr>
            <a:spLocks noGrp="1"/>
          </p:cNvSpPr>
          <p:nvPr>
            <p:ph type="dt" sz="half" idx="10"/>
          </p:nvPr>
        </p:nvSpPr>
        <p:spPr/>
        <p:txBody>
          <a:bodyPr/>
          <a:lstStyle/>
          <a:p>
            <a:fld id="{AC05F6BD-4247-4947-BE02-61E77148E205}" type="datetimeFigureOut">
              <a:rPr lang="de-DE" smtClean="0"/>
              <a:t>19.04.2023</a:t>
            </a:fld>
            <a:endParaRPr lang="de-DE"/>
          </a:p>
        </p:txBody>
      </p:sp>
      <p:sp>
        <p:nvSpPr>
          <p:cNvPr id="5" name="Fußzeilenplatzhalter 4">
            <a:extLst>
              <a:ext uri="{FF2B5EF4-FFF2-40B4-BE49-F238E27FC236}">
                <a16:creationId xmlns:a16="http://schemas.microsoft.com/office/drawing/2014/main" id="{D5431F3B-D50A-4093-812A-7D15217F60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BC56225-07FF-473C-A49C-7C240BA2CD94}"/>
              </a:ext>
            </a:extLst>
          </p:cNvPr>
          <p:cNvSpPr>
            <a:spLocks noGrp="1"/>
          </p:cNvSpPr>
          <p:nvPr>
            <p:ph type="sldNum" sz="quarter" idx="12"/>
          </p:nvPr>
        </p:nvSpPr>
        <p:spPr/>
        <p:txBody>
          <a:bodyPr/>
          <a:lstStyle/>
          <a:p>
            <a:fld id="{0EB4A67B-A61B-4653-8528-EDA4C558F003}" type="slidenum">
              <a:rPr lang="de-DE" smtClean="0"/>
              <a:t>‹Nr.›</a:t>
            </a:fld>
            <a:endParaRPr lang="de-DE"/>
          </a:p>
        </p:txBody>
      </p:sp>
    </p:spTree>
    <p:extLst>
      <p:ext uri="{BB962C8B-B14F-4D97-AF65-F5344CB8AC3E}">
        <p14:creationId xmlns:p14="http://schemas.microsoft.com/office/powerpoint/2010/main" val="418615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9575832C-CC3F-4CFB-8F2A-93412CB6EEBF}" type="datetime2">
              <a:rPr lang="de-DE" smtClean="0"/>
              <a:pPr/>
              <a:t>Mittwoch, 19. April 2023</a:t>
            </a:fld>
            <a:endParaRPr lang="de-DE" dirty="0"/>
          </a:p>
        </p:txBody>
      </p:sp>
      <p:sp>
        <p:nvSpPr>
          <p:cNvPr id="5" name="Fußzeilenplatzhalter 4"/>
          <p:cNvSpPr>
            <a:spLocks noGrp="1"/>
          </p:cNvSpPr>
          <p:nvPr>
            <p:ph type="ftr" sz="quarter" idx="11"/>
          </p:nvPr>
        </p:nvSpPr>
        <p:spPr/>
        <p:txBody>
          <a:bodyPr/>
          <a:lstStyle/>
          <a:p>
            <a:r>
              <a:rPr lang="de-DE" dirty="0"/>
              <a:t>PowerPoint Vorlage  -  Ver.  1.0.0</a:t>
            </a:r>
          </a:p>
        </p:txBody>
      </p:sp>
      <p:sp>
        <p:nvSpPr>
          <p:cNvPr id="6" name="Foliennummernplatzhalter 5"/>
          <p:cNvSpPr>
            <a:spLocks noGrp="1"/>
          </p:cNvSpPr>
          <p:nvPr>
            <p:ph type="sldNum" sz="quarter" idx="12"/>
          </p:nvPr>
        </p:nvSpPr>
        <p:spPr/>
        <p:txBody>
          <a:bodyPr/>
          <a:lstStyle/>
          <a:p>
            <a:fld id="{16EFD5B1-68CB-4A29-8F6C-4D18DB05CB6D}" type="slidenum">
              <a:rPr lang="de-DE" smtClean="0"/>
              <a:pPr/>
              <a:t>‹Nr.›</a:t>
            </a:fld>
            <a:endParaRPr lang="de-DE"/>
          </a:p>
        </p:txBody>
      </p:sp>
      <p:sp>
        <p:nvSpPr>
          <p:cNvPr id="10" name="Textplatzhalter 9"/>
          <p:cNvSpPr>
            <a:spLocks noGrp="1"/>
          </p:cNvSpPr>
          <p:nvPr>
            <p:ph type="body" sz="quarter" idx="13"/>
          </p:nvPr>
        </p:nvSpPr>
        <p:spPr>
          <a:xfrm>
            <a:off x="457200" y="6159600"/>
            <a:ext cx="8229600" cy="259200"/>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 Lichtgrau">
    <p:spTree>
      <p:nvGrpSpPr>
        <p:cNvPr id="1" name=""/>
        <p:cNvGrpSpPr/>
        <p:nvPr/>
      </p:nvGrpSpPr>
      <p:grpSpPr>
        <a:xfrm>
          <a:off x="0" y="0"/>
          <a:ext cx="0" cy="0"/>
          <a:chOff x="0" y="0"/>
          <a:chExt cx="0" cy="0"/>
        </a:xfrm>
      </p:grpSpPr>
      <p:sp>
        <p:nvSpPr>
          <p:cNvPr id="14" name="Rechteck 13"/>
          <p:cNvSpPr/>
          <p:nvPr userDrawn="1"/>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a:t>Mastertitelformat bearbeiten</a:t>
            </a:r>
            <a:endParaRPr lang="en-US"/>
          </a:p>
        </p:txBody>
      </p:sp>
      <p:sp>
        <p:nvSpPr>
          <p:cNvPr id="4" name="Date Placeholder 3"/>
          <p:cNvSpPr>
            <a:spLocks noGrp="1"/>
          </p:cNvSpPr>
          <p:nvPr>
            <p:ph type="dt" sz="half" idx="10"/>
          </p:nvPr>
        </p:nvSpPr>
        <p:spPr/>
        <p:txBody>
          <a:bodyPr/>
          <a:lstStyle/>
          <a:p>
            <a:fld id="{EF27091D-8DB4-4C84-AA57-0F1BEB9A69FD}" type="datetime2">
              <a:rPr lang="de-DE" smtClean="0"/>
              <a:pPr/>
              <a:t>Mittwoch, 19. April 2023</a:t>
            </a:fld>
            <a:endParaRPr lang="de-DE"/>
          </a:p>
        </p:txBody>
      </p:sp>
      <p:sp>
        <p:nvSpPr>
          <p:cNvPr id="5" name="Footer Placeholder 4"/>
          <p:cNvSpPr>
            <a:spLocks noGrp="1"/>
          </p:cNvSpPr>
          <p:nvPr>
            <p:ph type="ftr" sz="quarter" idx="11"/>
          </p:nvPr>
        </p:nvSpPr>
        <p:spPr/>
        <p:txBody>
          <a:bodyPr/>
          <a:lstStyle>
            <a:lvl1pPr algn="l">
              <a:defRPr/>
            </a:lvl1pPr>
          </a:lstStyle>
          <a:p>
            <a:r>
              <a:rPr lang="de-DE"/>
              <a:t>PowerPoint Vorlage  -  Ver.  1.0.0</a:t>
            </a:r>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Inhaltsplatzhalter 6"/>
          <p:cNvSpPr>
            <a:spLocks noGrp="1"/>
          </p:cNvSpPr>
          <p:nvPr>
            <p:ph sz="quarter" idx="14"/>
          </p:nvPr>
        </p:nvSpPr>
        <p:spPr>
          <a:xfrm>
            <a:off x="457200" y="1619250"/>
            <a:ext cx="8229600" cy="45386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platzhalter 8"/>
          <p:cNvSpPr>
            <a:spLocks noGrp="1"/>
          </p:cNvSpPr>
          <p:nvPr>
            <p:ph type="body" sz="quarter" idx="13"/>
          </p:nvPr>
        </p:nvSpPr>
        <p:spPr>
          <a:xfrm>
            <a:off x="457200" y="6157913"/>
            <a:ext cx="8229600" cy="258762"/>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04234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 Lichtgrau">
    <p:spTree>
      <p:nvGrpSpPr>
        <p:cNvPr id="1" name=""/>
        <p:cNvGrpSpPr/>
        <p:nvPr/>
      </p:nvGrpSpPr>
      <p:grpSpPr>
        <a:xfrm>
          <a:off x="0" y="0"/>
          <a:ext cx="0" cy="0"/>
          <a:chOff x="0" y="0"/>
          <a:chExt cx="0" cy="0"/>
        </a:xfrm>
      </p:grpSpPr>
      <p:sp>
        <p:nvSpPr>
          <p:cNvPr id="8" name="Rechteck 7"/>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457200" y="1620000"/>
            <a:ext cx="4038600" cy="4537913"/>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48200" y="1620000"/>
            <a:ext cx="4038600" cy="4537913"/>
          </a:xfrm>
        </p:spPr>
        <p:txBody>
          <a:bodyPr lIns="0" tIns="0" rIns="0"/>
          <a:lstStyle>
            <a:lvl1pPr>
              <a:defRPr sz="2000"/>
            </a:lvl1pPr>
            <a:lvl2pPr>
              <a:defRPr sz="2000"/>
            </a:lvl2pPr>
            <a:lvl3pPr>
              <a:defRPr sz="2000"/>
            </a:lvl3pPr>
            <a:lvl4pPr>
              <a:defRPr sz="2000"/>
            </a:lvl4pPr>
            <a:lvl5pPr>
              <a:defRPr sz="2000"/>
            </a:lvl5pPr>
            <a:lvl6pPr>
              <a:buAutoNum type="arabicPeriod"/>
              <a:defRPr sz="2000"/>
            </a:lvl6pPr>
            <a:lvl7pPr>
              <a:buAutoNum type="arabicPeriod"/>
              <a:defRPr sz="2000"/>
            </a:lvl7pPr>
            <a:lvl8pPr>
              <a:buAutoNum type="arabicPeriod"/>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B54F1B4-A83D-4573-BFA4-00A48565E13C}" type="datetime2">
              <a:rPr lang="de-DE" smtClean="0"/>
              <a:pPr/>
              <a:t>Mittwoch, 19. April 2023</a:t>
            </a:fld>
            <a:endParaRPr lang="de-DE" dirty="0"/>
          </a:p>
        </p:txBody>
      </p:sp>
      <p:sp>
        <p:nvSpPr>
          <p:cNvPr id="6" name="Footer Placeholder 5"/>
          <p:cNvSpPr>
            <a:spLocks noGrp="1"/>
          </p:cNvSpPr>
          <p:nvPr>
            <p:ph type="ftr" sz="quarter" idx="11"/>
          </p:nvPr>
        </p:nvSpPr>
        <p:spPr/>
        <p:txBody>
          <a:bodyPr/>
          <a:lstStyle>
            <a:lvl1pPr algn="l">
              <a:defRPr/>
            </a:lvl1pPr>
          </a:lstStyle>
          <a:p>
            <a:r>
              <a:rPr lang="de-DE"/>
              <a:t>PowerPoint Vorlage  -  Ver.  1.0.0</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cxnSp>
        <p:nvCxnSpPr>
          <p:cNvPr id="9" name="Gerade Verbindung 8"/>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0" name="Textplatzhalter 8"/>
          <p:cNvSpPr>
            <a:spLocks noGrp="1"/>
          </p:cNvSpPr>
          <p:nvPr>
            <p:ph type="body" sz="quarter" idx="13"/>
          </p:nvPr>
        </p:nvSpPr>
        <p:spPr>
          <a:xfrm>
            <a:off x="457200" y="6157913"/>
            <a:ext cx="4038600" cy="258762"/>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platzhalter 8"/>
          <p:cNvSpPr>
            <a:spLocks noGrp="1"/>
          </p:cNvSpPr>
          <p:nvPr>
            <p:ph type="body" sz="quarter" idx="14"/>
          </p:nvPr>
        </p:nvSpPr>
        <p:spPr>
          <a:xfrm>
            <a:off x="4648200" y="6157913"/>
            <a:ext cx="4038600" cy="258762"/>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0024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Inhalt + Bild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a:t>Mastertitelformat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F4FD3AE-5583-4739-9391-126B28CA5422}" type="datetime2">
              <a:rPr lang="de-DE" smtClean="0"/>
              <a:pPr/>
              <a:t>Mittwoch, 19. April 2023</a:t>
            </a:fld>
            <a:endParaRPr lang="de-DE" dirty="0"/>
          </a:p>
        </p:txBody>
      </p:sp>
      <p:sp>
        <p:nvSpPr>
          <p:cNvPr id="6" name="Footer Placeholder 5"/>
          <p:cNvSpPr>
            <a:spLocks noGrp="1"/>
          </p:cNvSpPr>
          <p:nvPr>
            <p:ph type="ftr" sz="quarter" idx="11"/>
          </p:nvPr>
        </p:nvSpPr>
        <p:spPr/>
        <p:txBody>
          <a:bodyPr/>
          <a:lstStyle>
            <a:lvl1pPr algn="l">
              <a:defRPr/>
            </a:lvl1pPr>
          </a:lstStyle>
          <a:p>
            <a:r>
              <a:rPr lang="de-DE"/>
              <a:t>PowerPoint Vorlage  -  Ver.  1.0.0</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0"/>
            <a:ext cx="3211286" cy="6498000"/>
          </a:xfrm>
        </p:spPr>
        <p:txBody>
          <a:bodyPr/>
          <a:lstStyle/>
          <a:p>
            <a:r>
              <a:rPr lang="de-DE"/>
              <a:t>Bild durch Klicken auf Symbol hinzufügen</a:t>
            </a:r>
          </a:p>
        </p:txBody>
      </p:sp>
      <p:sp>
        <p:nvSpPr>
          <p:cNvPr id="8" name="Textplatzhalter 8"/>
          <p:cNvSpPr>
            <a:spLocks noGrp="1"/>
          </p:cNvSpPr>
          <p:nvPr>
            <p:ph type="body" sz="quarter" idx="14"/>
          </p:nvPr>
        </p:nvSpPr>
        <p:spPr>
          <a:xfrm>
            <a:off x="457200" y="6157913"/>
            <a:ext cx="5251450" cy="258762"/>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3518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und Inhalt + 2 Bilder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a:t>Mastertitelformat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D7CD4FE-F763-43E9-B9A5-6C33E5F80F7E}" type="datetime2">
              <a:rPr lang="de-DE" smtClean="0"/>
              <a:pPr/>
              <a:t>Mittwoch, 19. April 2023</a:t>
            </a:fld>
            <a:endParaRPr lang="de-DE" dirty="0"/>
          </a:p>
        </p:txBody>
      </p:sp>
      <p:sp>
        <p:nvSpPr>
          <p:cNvPr id="6" name="Footer Placeholder 5"/>
          <p:cNvSpPr>
            <a:spLocks noGrp="1"/>
          </p:cNvSpPr>
          <p:nvPr>
            <p:ph type="ftr" sz="quarter" idx="11"/>
          </p:nvPr>
        </p:nvSpPr>
        <p:spPr/>
        <p:txBody>
          <a:bodyPr/>
          <a:lstStyle>
            <a:lvl1pPr algn="l">
              <a:defRPr/>
            </a:lvl1pPr>
          </a:lstStyle>
          <a:p>
            <a:r>
              <a:rPr lang="de-DE"/>
              <a:t>PowerPoint Vorlage  -  Ver.  1.0.0</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3531810"/>
            <a:ext cx="3211286" cy="2966190"/>
          </a:xfrm>
        </p:spPr>
        <p:txBody>
          <a:bodyPr/>
          <a:lstStyle/>
          <a:p>
            <a:r>
              <a:rPr lang="de-DE"/>
              <a:t>Bild durch Klicken auf Symbol hinzufügen</a:t>
            </a:r>
            <a:endParaRPr lang="de-DE" dirty="0"/>
          </a:p>
        </p:txBody>
      </p:sp>
      <p:sp>
        <p:nvSpPr>
          <p:cNvPr id="8" name="Bildplatzhalter 8"/>
          <p:cNvSpPr>
            <a:spLocks noGrp="1"/>
          </p:cNvSpPr>
          <p:nvPr>
            <p:ph type="pic" sz="quarter" idx="14"/>
          </p:nvPr>
        </p:nvSpPr>
        <p:spPr>
          <a:xfrm>
            <a:off x="5940000" y="1"/>
            <a:ext cx="3211286" cy="3321352"/>
          </a:xfrm>
        </p:spPr>
        <p:txBody>
          <a:bodyPr/>
          <a:lstStyle/>
          <a:p>
            <a:r>
              <a:rPr lang="de-DE"/>
              <a:t>Bild durch Klicken auf Symbol hinzufügen</a:t>
            </a:r>
          </a:p>
        </p:txBody>
      </p:sp>
      <p:sp>
        <p:nvSpPr>
          <p:cNvPr id="10" name="Textplatzhalter 8"/>
          <p:cNvSpPr>
            <a:spLocks noGrp="1"/>
          </p:cNvSpPr>
          <p:nvPr>
            <p:ph type="body" sz="quarter" idx="15"/>
          </p:nvPr>
        </p:nvSpPr>
        <p:spPr>
          <a:xfrm>
            <a:off x="457199" y="6157913"/>
            <a:ext cx="5251449" cy="258762"/>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9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3 Bilder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a:t>Mastertitelformat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6C2AC70-DDB6-4A4A-AB5C-5BE3BC2C17A7}" type="datetime2">
              <a:rPr lang="de-DE" smtClean="0"/>
              <a:pPr/>
              <a:t>Mittwoch, 19. April 2023</a:t>
            </a:fld>
            <a:endParaRPr lang="de-DE" dirty="0"/>
          </a:p>
        </p:txBody>
      </p:sp>
      <p:sp>
        <p:nvSpPr>
          <p:cNvPr id="6" name="Footer Placeholder 5"/>
          <p:cNvSpPr>
            <a:spLocks noGrp="1"/>
          </p:cNvSpPr>
          <p:nvPr>
            <p:ph type="ftr" sz="quarter" idx="11"/>
          </p:nvPr>
        </p:nvSpPr>
        <p:spPr/>
        <p:txBody>
          <a:bodyPr/>
          <a:lstStyle>
            <a:lvl1pPr algn="l">
              <a:defRPr/>
            </a:lvl1pPr>
          </a:lstStyle>
          <a:p>
            <a:r>
              <a:rPr lang="de-DE"/>
              <a:t>PowerPoint Vorlage  -  Ver.  1.0.0</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2221200"/>
            <a:ext cx="3211286" cy="2052000"/>
          </a:xfrm>
        </p:spPr>
        <p:txBody>
          <a:bodyPr/>
          <a:lstStyle/>
          <a:p>
            <a:r>
              <a:rPr lang="de-DE"/>
              <a:t>Bild durch Klicken auf Symbol hinzufügen</a:t>
            </a:r>
            <a:endParaRPr lang="de-DE" dirty="0"/>
          </a:p>
        </p:txBody>
      </p:sp>
      <p:sp>
        <p:nvSpPr>
          <p:cNvPr id="8" name="Bildplatzhalter 8"/>
          <p:cNvSpPr>
            <a:spLocks noGrp="1"/>
          </p:cNvSpPr>
          <p:nvPr>
            <p:ph type="pic" sz="quarter" idx="14"/>
          </p:nvPr>
        </p:nvSpPr>
        <p:spPr>
          <a:xfrm>
            <a:off x="5940000" y="1"/>
            <a:ext cx="3211286" cy="2052000"/>
          </a:xfrm>
        </p:spPr>
        <p:txBody>
          <a:bodyPr/>
          <a:lstStyle/>
          <a:p>
            <a:r>
              <a:rPr lang="de-DE"/>
              <a:t>Bild durch Klicken auf Symbol hinzufügen</a:t>
            </a:r>
            <a:endParaRPr lang="de-DE" dirty="0"/>
          </a:p>
        </p:txBody>
      </p:sp>
      <p:sp>
        <p:nvSpPr>
          <p:cNvPr id="10" name="Textplatzhalter 8"/>
          <p:cNvSpPr>
            <a:spLocks noGrp="1"/>
          </p:cNvSpPr>
          <p:nvPr>
            <p:ph type="body" sz="quarter" idx="15"/>
          </p:nvPr>
        </p:nvSpPr>
        <p:spPr>
          <a:xfrm>
            <a:off x="457199" y="6157913"/>
            <a:ext cx="5251449" cy="258762"/>
          </a:xfrm>
        </p:spPr>
        <p:txBody>
          <a:bodyPr/>
          <a:lstStyle>
            <a:lvl1pPr>
              <a:defRPr sz="14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1"/>
          <p:cNvSpPr>
            <a:spLocks noGrp="1"/>
          </p:cNvSpPr>
          <p:nvPr>
            <p:ph type="pic" sz="quarter" idx="16"/>
          </p:nvPr>
        </p:nvSpPr>
        <p:spPr>
          <a:xfrm>
            <a:off x="5940000" y="4438800"/>
            <a:ext cx="3203575" cy="2052000"/>
          </a:xfrm>
        </p:spPr>
        <p:txBody>
          <a:bodyPr/>
          <a:lstStyle/>
          <a:p>
            <a:r>
              <a:rPr lang="de-DE"/>
              <a:t>Bild durch Klicken auf Symbol hinzufügen</a:t>
            </a:r>
            <a:endParaRPr lang="de-DE" dirty="0"/>
          </a:p>
        </p:txBody>
      </p:sp>
    </p:spTree>
    <p:extLst>
      <p:ext uri="{BB962C8B-B14F-4D97-AF65-F5344CB8AC3E}">
        <p14:creationId xmlns:p14="http://schemas.microsoft.com/office/powerpoint/2010/main" val="109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er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4" name="Date Placeholder 3"/>
          <p:cNvSpPr>
            <a:spLocks noGrp="1"/>
          </p:cNvSpPr>
          <p:nvPr>
            <p:ph type="dt" sz="half" idx="10"/>
          </p:nvPr>
        </p:nvSpPr>
        <p:spPr/>
        <p:txBody>
          <a:bodyPr/>
          <a:lstStyle/>
          <a:p>
            <a:fld id="{BF11A3C4-BA0B-4BC6-96C1-329CD615DB8A}" type="datetime2">
              <a:rPr lang="de-DE" smtClean="0"/>
              <a:pPr/>
              <a:t>Mittwoch, 19. April 2023</a:t>
            </a:fld>
            <a:endParaRPr lang="de-DE" dirty="0"/>
          </a:p>
        </p:txBody>
      </p:sp>
      <p:sp>
        <p:nvSpPr>
          <p:cNvPr id="5" name="Footer Placeholder 4"/>
          <p:cNvSpPr>
            <a:spLocks noGrp="1"/>
          </p:cNvSpPr>
          <p:nvPr>
            <p:ph type="ftr" sz="quarter" idx="11"/>
          </p:nvPr>
        </p:nvSpPr>
        <p:spPr/>
        <p:txBody>
          <a:bodyPr/>
          <a:lstStyle>
            <a:lvl1pPr algn="l">
              <a:defRPr/>
            </a:lvl1pPr>
          </a:lstStyle>
          <a:p>
            <a:r>
              <a:rPr lang="de-DE"/>
              <a:t>PowerPoint Vorlage  -  Ver.  1.0.0</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Bildplatzhalter 13"/>
          <p:cNvSpPr>
            <a:spLocks noGrp="1"/>
          </p:cNvSpPr>
          <p:nvPr>
            <p:ph type="pic" sz="quarter" idx="13"/>
          </p:nvPr>
        </p:nvSpPr>
        <p:spPr>
          <a:xfrm>
            <a:off x="462899" y="1439863"/>
            <a:ext cx="1888220" cy="1560512"/>
          </a:xfrm>
        </p:spPr>
        <p:txBody>
          <a:bodyPr/>
          <a:lstStyle/>
          <a:p>
            <a:r>
              <a:rPr lang="de-DE"/>
              <a:t>Bild durch Klicken auf Symbol hinzufügen</a:t>
            </a:r>
          </a:p>
        </p:txBody>
      </p:sp>
      <p:sp>
        <p:nvSpPr>
          <p:cNvPr id="15" name="Bildplatzhalter 13"/>
          <p:cNvSpPr>
            <a:spLocks noGrp="1"/>
          </p:cNvSpPr>
          <p:nvPr>
            <p:ph type="pic" sz="quarter" idx="14"/>
          </p:nvPr>
        </p:nvSpPr>
        <p:spPr>
          <a:xfrm>
            <a:off x="2574793" y="1439863"/>
            <a:ext cx="1888220" cy="1560512"/>
          </a:xfrm>
        </p:spPr>
        <p:txBody>
          <a:bodyPr/>
          <a:lstStyle/>
          <a:p>
            <a:r>
              <a:rPr lang="de-DE"/>
              <a:t>Bild durch Klicken auf Symbol hinzufügen</a:t>
            </a:r>
          </a:p>
        </p:txBody>
      </p:sp>
      <p:sp>
        <p:nvSpPr>
          <p:cNvPr id="16" name="Bildplatzhalter 13"/>
          <p:cNvSpPr>
            <a:spLocks noGrp="1"/>
          </p:cNvSpPr>
          <p:nvPr>
            <p:ph type="pic" sz="quarter" idx="15"/>
          </p:nvPr>
        </p:nvSpPr>
        <p:spPr>
          <a:xfrm>
            <a:off x="4686687" y="1439862"/>
            <a:ext cx="1888220" cy="1560512"/>
          </a:xfrm>
        </p:spPr>
        <p:txBody>
          <a:bodyPr/>
          <a:lstStyle/>
          <a:p>
            <a:r>
              <a:rPr lang="de-DE"/>
              <a:t>Bild durch Klicken auf Symbol hinzufügen</a:t>
            </a:r>
          </a:p>
        </p:txBody>
      </p:sp>
      <p:sp>
        <p:nvSpPr>
          <p:cNvPr id="17" name="Bildplatzhalter 13"/>
          <p:cNvSpPr>
            <a:spLocks noGrp="1"/>
          </p:cNvSpPr>
          <p:nvPr>
            <p:ph type="pic" sz="quarter" idx="16"/>
          </p:nvPr>
        </p:nvSpPr>
        <p:spPr>
          <a:xfrm>
            <a:off x="6798580" y="1439862"/>
            <a:ext cx="1888220" cy="1560512"/>
          </a:xfrm>
        </p:spPr>
        <p:txBody>
          <a:bodyPr/>
          <a:lstStyle/>
          <a:p>
            <a:r>
              <a:rPr lang="de-DE"/>
              <a:t>Bild durch Klicken auf Symbol hinzufügen</a:t>
            </a:r>
            <a:endParaRPr lang="de-DE" dirty="0"/>
          </a:p>
        </p:txBody>
      </p:sp>
      <p:sp>
        <p:nvSpPr>
          <p:cNvPr id="19" name="Textplatzhalter 18"/>
          <p:cNvSpPr>
            <a:spLocks noGrp="1"/>
          </p:cNvSpPr>
          <p:nvPr>
            <p:ph type="body" sz="quarter" idx="17"/>
          </p:nvPr>
        </p:nvSpPr>
        <p:spPr>
          <a:xfrm>
            <a:off x="457199" y="3097213"/>
            <a:ext cx="1893919"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Textplatzhalter 18"/>
          <p:cNvSpPr>
            <a:spLocks noGrp="1"/>
          </p:cNvSpPr>
          <p:nvPr>
            <p:ph type="body" sz="quarter" idx="18"/>
          </p:nvPr>
        </p:nvSpPr>
        <p:spPr>
          <a:xfrm>
            <a:off x="2574794" y="3097213"/>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platzhalter 18"/>
          <p:cNvSpPr>
            <a:spLocks noGrp="1"/>
          </p:cNvSpPr>
          <p:nvPr>
            <p:ph type="body" sz="quarter" idx="19"/>
          </p:nvPr>
        </p:nvSpPr>
        <p:spPr>
          <a:xfrm>
            <a:off x="4686687" y="3101270"/>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18"/>
          <p:cNvSpPr>
            <a:spLocks noGrp="1"/>
          </p:cNvSpPr>
          <p:nvPr>
            <p:ph type="body" sz="quarter" idx="20"/>
          </p:nvPr>
        </p:nvSpPr>
        <p:spPr>
          <a:xfrm>
            <a:off x="6798580" y="3105327"/>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9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6"/>
            </p:custDataLst>
            <p:extLst>
              <p:ext uri="{D42A27DB-BD31-4B8C-83A1-F6EECF244321}">
                <p14:modId xmlns:p14="http://schemas.microsoft.com/office/powerpoint/2010/main" val="2164407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8" imgW="473" imgH="476" progId="TCLayout.ActiveDocument.1">
                  <p:embed/>
                </p:oleObj>
              </mc:Choice>
              <mc:Fallback>
                <p:oleObj name="think-cell Folie" r:id="rId28" imgW="473" imgH="476"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9" name="Rechteck 8" hidden="1"/>
          <p:cNvSpPr/>
          <p:nvPr userDrawn="1">
            <p:custDataLst>
              <p:tags r:id="rId2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200" b="1" i="0" baseline="0" dirty="0">
              <a:latin typeface="Source Sans Pro"/>
              <a:ea typeface="+mj-ea"/>
              <a:sym typeface="Source Sans Pro"/>
            </a:endParaRPr>
          </a:p>
        </p:txBody>
      </p:sp>
      <p:sp>
        <p:nvSpPr>
          <p:cNvPr id="2" name="Title Placeholder 1"/>
          <p:cNvSpPr>
            <a:spLocks noGrp="1"/>
          </p:cNvSpPr>
          <p:nvPr>
            <p:ph type="title"/>
          </p:nvPr>
        </p:nvSpPr>
        <p:spPr>
          <a:xfrm>
            <a:off x="457200" y="239040"/>
            <a:ext cx="8229600" cy="990600"/>
          </a:xfrm>
          <a:prstGeom prst="rect">
            <a:avLst/>
          </a:prstGeom>
        </p:spPr>
        <p:txBody>
          <a:bodyPr vert="horz" lIns="0" tIns="0" rIns="0" bIns="0" rtlCol="0" anchor="b" anchorCtr="0">
            <a:noAutofit/>
          </a:bodyPr>
          <a:lstStyle/>
          <a:p>
            <a:r>
              <a:rPr lang="de-DE" dirty="0"/>
              <a:t>Mastertitelformat bearbeiten</a:t>
            </a:r>
            <a:endParaRPr lang="en-US" dirty="0"/>
          </a:p>
        </p:txBody>
      </p:sp>
      <p:sp>
        <p:nvSpPr>
          <p:cNvPr id="3" name="Text Placeholder 2"/>
          <p:cNvSpPr>
            <a:spLocks noGrp="1"/>
          </p:cNvSpPr>
          <p:nvPr>
            <p:ph type="body" idx="1"/>
          </p:nvPr>
        </p:nvSpPr>
        <p:spPr>
          <a:xfrm>
            <a:off x="457200" y="1440000"/>
            <a:ext cx="8229600" cy="4717913"/>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endParaRPr lang="en-US" dirty="0"/>
          </a:p>
        </p:txBody>
      </p:sp>
      <p:sp>
        <p:nvSpPr>
          <p:cNvPr id="7" name="Rectangle 6"/>
          <p:cNvSpPr/>
          <p:nvPr/>
        </p:nvSpPr>
        <p:spPr>
          <a:xfrm>
            <a:off x="0" y="6492240"/>
            <a:ext cx="9144000"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40000" y="6620400"/>
            <a:ext cx="2160000" cy="180000"/>
          </a:xfrm>
          <a:prstGeom prst="rect">
            <a:avLst/>
          </a:prstGeom>
        </p:spPr>
        <p:txBody>
          <a:bodyPr vert="horz" lIns="0" tIns="45720" rIns="91440" bIns="0" rtlCol="0" anchor="b" anchorCtr="0"/>
          <a:lstStyle>
            <a:lvl1pPr algn="l">
              <a:defRPr sz="1200">
                <a:solidFill>
                  <a:schemeClr val="accent6"/>
                </a:solidFill>
                <a:latin typeface="Source Sans Pro"/>
                <a:cs typeface="Source Sans Pro"/>
              </a:defRPr>
            </a:lvl1pPr>
          </a:lstStyle>
          <a:p>
            <a:fld id="{29F4AE5C-BDB9-4D57-93E8-A1B7F1B63554}" type="datetime2">
              <a:rPr lang="de-DE" smtClean="0"/>
              <a:pPr/>
              <a:t>Mittwoch, 19. April 2023</a:t>
            </a:fld>
            <a:endParaRPr lang="de-DE" dirty="0"/>
          </a:p>
        </p:txBody>
      </p:sp>
      <p:sp>
        <p:nvSpPr>
          <p:cNvPr id="5" name="Footer Placeholder 4"/>
          <p:cNvSpPr>
            <a:spLocks noGrp="1"/>
          </p:cNvSpPr>
          <p:nvPr>
            <p:ph type="ftr" sz="quarter" idx="3"/>
          </p:nvPr>
        </p:nvSpPr>
        <p:spPr>
          <a:xfrm>
            <a:off x="1407009" y="6620400"/>
            <a:ext cx="4399200" cy="180000"/>
          </a:xfrm>
          <a:prstGeom prst="rect">
            <a:avLst/>
          </a:prstGeom>
        </p:spPr>
        <p:txBody>
          <a:bodyPr vert="horz" lIns="0" tIns="0" rIns="0" bIns="0" rtlCol="0" anchor="b" anchorCtr="0"/>
          <a:lstStyle>
            <a:lvl1pPr algn="l">
              <a:defRPr sz="1200">
                <a:solidFill>
                  <a:schemeClr val="accent6"/>
                </a:solidFill>
                <a:latin typeface="Source Sans Pro"/>
                <a:cs typeface="Source Sans Pro"/>
              </a:defRPr>
            </a:lvl1pPr>
          </a:lstStyle>
          <a:p>
            <a:r>
              <a:rPr lang="de-DE"/>
              <a:t>PowerPoint Vorlage  -  Ver.  1.0.0</a:t>
            </a:r>
            <a:endParaRPr lang="de-DE" dirty="0"/>
          </a:p>
        </p:txBody>
      </p:sp>
      <p:sp>
        <p:nvSpPr>
          <p:cNvPr id="6" name="Slide Number Placeholder 5"/>
          <p:cNvSpPr>
            <a:spLocks noGrp="1"/>
          </p:cNvSpPr>
          <p:nvPr>
            <p:ph type="sldNum" sz="quarter" idx="4"/>
          </p:nvPr>
        </p:nvSpPr>
        <p:spPr>
          <a:xfrm>
            <a:off x="8172000" y="6620400"/>
            <a:ext cx="514800" cy="180000"/>
          </a:xfrm>
          <a:prstGeom prst="rect">
            <a:avLst/>
          </a:prstGeom>
        </p:spPr>
        <p:txBody>
          <a:bodyPr vert="horz" lIns="0" tIns="0" rIns="0" bIns="0" rtlCol="0" anchor="b" anchorCtr="0"/>
          <a:lstStyle>
            <a:lvl1pPr algn="r">
              <a:defRPr sz="1200" b="0">
                <a:solidFill>
                  <a:schemeClr val="accent6"/>
                </a:solidFill>
                <a:latin typeface="Source Sans Pro"/>
                <a:cs typeface="Source Sans Pro"/>
              </a:defRPr>
            </a:lvl1pPr>
          </a:lstStyle>
          <a:p>
            <a:fld id="{9D26C6B8-7DF4-4F01-8878-A6272B56DAC3}" type="slidenum">
              <a:rPr lang="de-DE" smtClean="0"/>
              <a:pPr/>
              <a:t>‹Nr.›</a:t>
            </a:fld>
            <a:endParaRPr lang="de-DE" dirty="0"/>
          </a:p>
        </p:txBody>
      </p:sp>
      <p:pic>
        <p:nvPicPr>
          <p:cNvPr id="8" name="Bild 7" descr="NABU_Wormarke_Logo_fuer_ppt_NABU.png"/>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457200" y="6591070"/>
            <a:ext cx="763156" cy="177566"/>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84" r:id="rId3"/>
    <p:sldLayoutId id="2147483668" r:id="rId4"/>
    <p:sldLayoutId id="2147483670" r:id="rId5"/>
    <p:sldLayoutId id="2147483671" r:id="rId6"/>
    <p:sldLayoutId id="2147483672" r:id="rId7"/>
    <p:sldLayoutId id="2147483683" r:id="rId8"/>
    <p:sldLayoutId id="2147483673" r:id="rId9"/>
    <p:sldLayoutId id="2147483674" r:id="rId10"/>
    <p:sldLayoutId id="2147483675" r:id="rId11"/>
    <p:sldLayoutId id="2147483676" r:id="rId12"/>
    <p:sldLayoutId id="2147483677" r:id="rId13"/>
    <p:sldLayoutId id="2147483678" r:id="rId14"/>
    <p:sldLayoutId id="2147483679"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Lst>
  <p:hf hdr="0"/>
  <p:txStyles>
    <p:titleStyle>
      <a:lvl1pPr algn="l" defTabSz="914400" rtl="0" eaLnBrk="1" latinLnBrk="0" hangingPunct="1">
        <a:lnSpc>
          <a:spcPct val="90000"/>
        </a:lnSpc>
        <a:spcBef>
          <a:spcPct val="0"/>
        </a:spcBef>
        <a:buNone/>
        <a:defRPr sz="3200" b="1" i="0" kern="1200" spc="-100" baseline="0">
          <a:solidFill>
            <a:schemeClr val="tx2"/>
          </a:solidFill>
          <a:latin typeface="Source Sans Pro"/>
          <a:ea typeface="+mj-ea"/>
          <a:cs typeface="Source Sans Pro"/>
        </a:defRPr>
      </a:lvl1pPr>
    </p:titleStyle>
    <p:bodyStyle>
      <a:lvl1pPr marL="0" indent="0" algn="l" defTabSz="914400" rtl="0" eaLnBrk="1" latinLnBrk="0" hangingPunct="1">
        <a:spcBef>
          <a:spcPts val="1000"/>
        </a:spcBef>
        <a:spcAft>
          <a:spcPts val="0"/>
        </a:spcAft>
        <a:buClr>
          <a:schemeClr val="tx2"/>
        </a:buClr>
        <a:buSzPct val="85000"/>
        <a:buFont typeface="Arial" pitchFamily="34" charset="0"/>
        <a:buNone/>
        <a:defRPr sz="2000" kern="1200" baseline="0">
          <a:solidFill>
            <a:schemeClr val="tx1"/>
          </a:solidFill>
          <a:latin typeface="Source Sans Pro"/>
          <a:ea typeface="+mn-ea"/>
          <a:cs typeface="Source Sans Pro"/>
        </a:defRPr>
      </a:lvl1pPr>
      <a:lvl2pPr marL="1764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2pPr>
      <a:lvl3pPr marL="3636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3pPr>
      <a:lvl4pPr marL="543600" indent="-183600" algn="l" defTabSz="914400" rtl="0" eaLnBrk="1" latinLnBrk="0" hangingPunct="1">
        <a:spcBef>
          <a:spcPts val="1000"/>
        </a:spcBef>
        <a:spcAft>
          <a:spcPts val="0"/>
        </a:spcAft>
        <a:buClr>
          <a:schemeClr val="tx2"/>
        </a:buClr>
        <a:buFont typeface="Arial"/>
        <a:buChar char="•"/>
        <a:defRPr sz="2000" kern="1200" baseline="0">
          <a:solidFill>
            <a:schemeClr val="tx1"/>
          </a:solidFill>
          <a:latin typeface="Source Sans Pro"/>
          <a:ea typeface="+mn-ea"/>
          <a:cs typeface="Source Sans Pro"/>
        </a:defRPr>
      </a:lvl4pPr>
      <a:lvl5pPr marL="7164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5pPr>
      <a:lvl6pPr marL="36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6pPr>
      <a:lvl7pPr marL="72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7pPr>
      <a:lvl8pPr marL="108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8pPr>
      <a:lvl9pPr marL="144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7.xml"/><Relationship Id="rId7" Type="http://schemas.openxmlformats.org/officeDocument/2006/relationships/image" Target="../media/image37.jpe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1.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8.xml"/><Relationship Id="rId7" Type="http://schemas.openxmlformats.org/officeDocument/2006/relationships/image" Target="../media/image41.jpe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40.jpeg"/><Relationship Id="rId11" Type="http://schemas.openxmlformats.org/officeDocument/2006/relationships/image" Target="../media/image31.png"/><Relationship Id="rId5" Type="http://schemas.openxmlformats.org/officeDocument/2006/relationships/image" Target="../media/image2.emf"/><Relationship Id="rId10" Type="http://schemas.openxmlformats.org/officeDocument/2006/relationships/image" Target="../media/image44.jpeg"/><Relationship Id="rId4" Type="http://schemas.openxmlformats.org/officeDocument/2006/relationships/oleObject" Target="../embeddings/oleObject4.bin"/><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31.png"/><Relationship Id="rId2" Type="http://schemas.openxmlformats.org/officeDocument/2006/relationships/image" Target="../media/image65.jpeg"/><Relationship Id="rId1" Type="http://schemas.openxmlformats.org/officeDocument/2006/relationships/slideLayout" Target="../slideLayouts/slideLayout13.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nabu-duesseldorf.de/"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8.tiff"/><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tiff"/><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iff"/><Relationship Id="rId1" Type="http://schemas.openxmlformats.org/officeDocument/2006/relationships/slideLayout" Target="../slideLayouts/slideLayout24.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hyperlink" Target="http://www.nabu-duesseldorf.de/unsere-projekte/nachhaltigkeit/" TargetMode="Externa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7.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2843807" y="2492896"/>
            <a:ext cx="4104457" cy="1272384"/>
          </a:xfrm>
        </p:spPr>
        <p:txBody>
          <a:bodyPr/>
          <a:lstStyle/>
          <a:p>
            <a:r>
              <a:rPr lang="de-DE" sz="2800" dirty="0">
                <a:latin typeface="Calibri" panose="020F0502020204030204" pitchFamily="34" charset="0"/>
                <a:cs typeface="Calibri" panose="020F0502020204030204" pitchFamily="34" charset="0"/>
              </a:rPr>
              <a:t>Mitgliederversammlung 2023</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NABU Düsseldorf e. V. </a:t>
            </a:r>
            <a:endParaRPr lang="de-DE" sz="2400" dirty="0">
              <a:solidFill>
                <a:schemeClr val="tx1"/>
              </a:solidFill>
              <a:ea typeface="+mn-ea"/>
            </a:endParaRPr>
          </a:p>
        </p:txBody>
      </p:sp>
      <p:sp>
        <p:nvSpPr>
          <p:cNvPr id="6" name="Untertitel 5"/>
          <p:cNvSpPr>
            <a:spLocks noGrp="1"/>
          </p:cNvSpPr>
          <p:nvPr>
            <p:ph type="subTitle" idx="1"/>
          </p:nvPr>
        </p:nvSpPr>
        <p:spPr>
          <a:xfrm>
            <a:off x="2051720" y="2636912"/>
            <a:ext cx="5184576" cy="1584176"/>
          </a:xfrm>
        </p:spPr>
        <p:txBody>
          <a:bodyPr/>
          <a:lstStyle/>
          <a:p>
            <a:r>
              <a:rPr lang="de-DE" sz="3600" b="1" dirty="0">
                <a:solidFill>
                  <a:schemeClr val="tx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hidden="1"/>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de-DE" sz="3200" b="1" dirty="0">
              <a:ea typeface="+mj-ea"/>
              <a:sym typeface="Source Sans Pro"/>
            </a:endParaRPr>
          </a:p>
        </p:txBody>
      </p:sp>
      <p:sp>
        <p:nvSpPr>
          <p:cNvPr id="6" name="Foliennummernplatzhalter 5"/>
          <p:cNvSpPr>
            <a:spLocks noGrp="1"/>
          </p:cNvSpPr>
          <p:nvPr>
            <p:ph type="sldNum" sz="quarter" idx="16"/>
          </p:nvPr>
        </p:nvSpPr>
        <p:spPr>
          <a:xfrm>
            <a:off x="8172450" y="6619875"/>
            <a:ext cx="514350" cy="180975"/>
          </a:xfrm>
          <a:prstGeom prst="rect">
            <a:avLst/>
          </a:prstGeom>
        </p:spPr>
        <p:txBody>
          <a:bodyPr vert="horz" lIns="0" tIns="0" rIns="0" bIns="0" rtlCol="0" anchor="b" anchorCtr="0"/>
          <a:lstStyle>
            <a:defPPr>
              <a:defRPr lang="de-DE"/>
            </a:defPPr>
            <a:lvl1pPr algn="r" rtl="0" fontAlgn="auto">
              <a:spcBef>
                <a:spcPts val="0"/>
              </a:spcBef>
              <a:spcAft>
                <a:spcPts val="0"/>
              </a:spcAft>
              <a:defRPr sz="1200" b="0" kern="1200">
                <a:solidFill>
                  <a:schemeClr val="accent6"/>
                </a:solidFill>
                <a:latin typeface="Source Sans Pro"/>
                <a:ea typeface="+mn-ea"/>
                <a:cs typeface="Source Sans Pro"/>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1DDD103-EE41-4622-9EFC-C05859EDB022}" type="slidenum">
              <a:rPr lang="de-DE" smtClean="0"/>
              <a:pPr>
                <a:defRPr/>
              </a:pPr>
              <a:t>10</a:t>
            </a:fld>
            <a:endParaRPr lang="de-DE"/>
          </a:p>
        </p:txBody>
      </p:sp>
      <p:sp>
        <p:nvSpPr>
          <p:cNvPr id="16" name="Titel 7"/>
          <p:cNvSpPr>
            <a:spLocks noGrp="1"/>
          </p:cNvSpPr>
          <p:nvPr>
            <p:ph type="title"/>
          </p:nvPr>
        </p:nvSpPr>
        <p:spPr>
          <a:xfrm>
            <a:off x="323850" y="333375"/>
            <a:ext cx="8578850" cy="901700"/>
          </a:xfrm>
        </p:spPr>
        <p:txBody>
          <a:bodyPr wrap="square" numCol="1" anchor="ctr" compatLnSpc="1">
            <a:prstTxWarp prst="textNoShape">
              <a:avLst/>
            </a:prstTxWarp>
          </a:bodyPr>
          <a:lstStyle/>
          <a:p>
            <a:pPr algn="ctr" eaLnBrk="1" hangingPunct="1">
              <a:defRPr/>
            </a:pPr>
            <a:r>
              <a:rPr lang="de-DE" sz="2800" dirty="0">
                <a:latin typeface="Calibri" pitchFamily="34" charset="0"/>
                <a:cs typeface="Calibri" pitchFamily="34" charset="0"/>
              </a:rPr>
              <a:t>Streuobstwiese am Unterbacher See          </a:t>
            </a:r>
            <a:br>
              <a:rPr lang="de-DE" sz="2800" dirty="0">
                <a:latin typeface="Calibri" pitchFamily="34" charset="0"/>
                <a:cs typeface="Calibri" pitchFamily="34" charset="0"/>
              </a:rPr>
            </a:br>
            <a:r>
              <a:rPr lang="de-DE" sz="1800" dirty="0">
                <a:latin typeface="Calibri" pitchFamily="34" charset="0"/>
                <a:cs typeface="Calibri" pitchFamily="34" charset="0"/>
              </a:rPr>
              <a:t>Pflege und Aktionen </a:t>
            </a:r>
            <a:br>
              <a:rPr lang="de-DE" sz="1800" dirty="0">
                <a:latin typeface="Calibri" pitchFamily="34" charset="0"/>
                <a:cs typeface="Calibri" pitchFamily="34" charset="0"/>
              </a:rPr>
            </a:br>
            <a:r>
              <a:rPr lang="de-DE" sz="1800" dirty="0">
                <a:latin typeface="Calibri" pitchFamily="34" charset="0"/>
                <a:cs typeface="Calibri" pitchFamily="34" charset="0"/>
              </a:rPr>
              <a:t>Mai 2022 bis März 2023</a:t>
            </a:r>
          </a:p>
        </p:txBody>
      </p:sp>
      <p:sp>
        <p:nvSpPr>
          <p:cNvPr id="43012" name="Textfeld 9"/>
          <p:cNvSpPr txBox="1">
            <a:spLocks noChangeArrowheads="1"/>
          </p:cNvSpPr>
          <p:nvPr/>
        </p:nvSpPr>
        <p:spPr bwMode="auto">
          <a:xfrm>
            <a:off x="323850" y="1537662"/>
            <a:ext cx="3348038" cy="3547522"/>
          </a:xfrm>
          <a:prstGeom prst="rect">
            <a:avLst/>
          </a:prstGeom>
          <a:noFill/>
          <a:ln w="9525">
            <a:noFill/>
            <a:miter lim="800000"/>
            <a:headEnd/>
            <a:tailEnd/>
          </a:ln>
        </p:spPr>
        <p:txBody>
          <a:bodyPr wrap="square">
            <a:spAutoFit/>
          </a:bodyPr>
          <a:lstStyle/>
          <a:p>
            <a:r>
              <a:rPr lang="de-DE" sz="1600" dirty="0">
                <a:latin typeface="Calibri" pitchFamily="34" charset="0"/>
                <a:cs typeface="Calibri" pitchFamily="34" charset="0"/>
              </a:rPr>
              <a:t>Mähen der Streuobstwiese und Abtransport des Heus durch einen Landwirten und mit Hilfe von Aktiven				</a:t>
            </a:r>
          </a:p>
          <a:p>
            <a:r>
              <a:rPr lang="de-DE" sz="1600" dirty="0">
                <a:latin typeface="Calibri" pitchFamily="34" charset="0"/>
                <a:cs typeface="Calibri" pitchFamily="34" charset="0"/>
              </a:rPr>
              <a:t>Obstbaumerhaltungsschnitt alle zwei Jahre</a:t>
            </a:r>
          </a:p>
          <a:p>
            <a:endParaRPr lang="de-DE" sz="1600" dirty="0">
              <a:latin typeface="Calibri" pitchFamily="34" charset="0"/>
              <a:cs typeface="Calibri" pitchFamily="34" charset="0"/>
            </a:endParaRPr>
          </a:p>
          <a:p>
            <a:r>
              <a:rPr lang="de-DE" sz="1600" dirty="0">
                <a:latin typeface="Calibri" pitchFamily="34" charset="0"/>
                <a:cs typeface="Calibri" pitchFamily="34" charset="0"/>
              </a:rPr>
              <a:t>Pflege der Nistkästen für Vögel und Insektenhotels für Wildbienen</a:t>
            </a:r>
          </a:p>
          <a:p>
            <a:endParaRPr lang="de-DE" sz="1600" dirty="0">
              <a:latin typeface="Calibri" pitchFamily="34" charset="0"/>
              <a:cs typeface="Calibri" pitchFamily="34" charset="0"/>
            </a:endParaRPr>
          </a:p>
          <a:p>
            <a:r>
              <a:rPr lang="de-DE" sz="1600" dirty="0">
                <a:latin typeface="Calibri" pitchFamily="34" charset="0"/>
                <a:cs typeface="Calibri" pitchFamily="34" charset="0"/>
              </a:rPr>
              <a:t>Apfelernte und Apfelfest</a:t>
            </a:r>
          </a:p>
          <a:p>
            <a:endParaRPr lang="de-DE" sz="1400" dirty="0">
              <a:latin typeface="Calibri" pitchFamily="34" charset="0"/>
              <a:cs typeface="Calibri" pitchFamily="34" charset="0"/>
            </a:endParaRPr>
          </a:p>
          <a:p>
            <a:endParaRPr lang="de-DE" sz="1400" dirty="0">
              <a:latin typeface="Calibri" pitchFamily="34" charset="0"/>
              <a:cs typeface="Calibri" pitchFamily="34" charset="0"/>
            </a:endParaRPr>
          </a:p>
        </p:txBody>
      </p:sp>
      <p:sp>
        <p:nvSpPr>
          <p:cNvPr id="43013" name="Foliennummernplatzhalter 5"/>
          <p:cNvSpPr txBox="1">
            <a:spLocks/>
          </p:cNvSpPr>
          <p:nvPr/>
        </p:nvSpPr>
        <p:spPr bwMode="auto">
          <a:xfrm>
            <a:off x="8172450" y="6619875"/>
            <a:ext cx="514350" cy="180975"/>
          </a:xfrm>
          <a:prstGeom prst="rect">
            <a:avLst/>
          </a:prstGeom>
          <a:noFill/>
          <a:ln w="9525">
            <a:noFill/>
            <a:miter lim="800000"/>
            <a:headEnd/>
            <a:tailEnd/>
          </a:ln>
        </p:spPr>
        <p:txBody>
          <a:bodyPr lIns="0" tIns="0" rIns="0" bIns="0" anchor="b"/>
          <a:lstStyle/>
          <a:p>
            <a:pPr algn="r"/>
            <a:fld id="{4573B94A-E53F-4392-B1A1-35397C2F6CE1}" type="slidenum">
              <a:rPr lang="de-DE" sz="1200">
                <a:solidFill>
                  <a:srgbClr val="86846B"/>
                </a:solidFill>
                <a:latin typeface="Source Sans Pro"/>
                <a:ea typeface="Source Sans Pro"/>
                <a:cs typeface="Source Sans Pro"/>
              </a:rPr>
              <a:pPr algn="r"/>
              <a:t>10</a:t>
            </a:fld>
            <a:endParaRPr lang="de-DE" sz="1200">
              <a:solidFill>
                <a:srgbClr val="86846B"/>
              </a:solidFill>
              <a:latin typeface="Source Sans Pro"/>
              <a:ea typeface="Source Sans Pro"/>
              <a:cs typeface="Source Sans Pro"/>
            </a:endParaRPr>
          </a:p>
        </p:txBody>
      </p:sp>
      <p:pic>
        <p:nvPicPr>
          <p:cNvPr id="43015" name="Grafik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5263" y="115888"/>
            <a:ext cx="1328737" cy="1268412"/>
          </a:xfrm>
          <a:prstGeom prst="rect">
            <a:avLst/>
          </a:prstGeom>
          <a:noFill/>
          <a:ln w="9525">
            <a:noFill/>
            <a:miter lim="800000"/>
            <a:headEnd/>
            <a:tailEnd/>
          </a:ln>
        </p:spPr>
      </p:pic>
      <p:sp>
        <p:nvSpPr>
          <p:cNvPr id="43016" name="Text Box 15"/>
          <p:cNvSpPr txBox="1">
            <a:spLocks noChangeArrowheads="1"/>
          </p:cNvSpPr>
          <p:nvPr/>
        </p:nvSpPr>
        <p:spPr bwMode="auto">
          <a:xfrm>
            <a:off x="3995738" y="2565400"/>
            <a:ext cx="4608512" cy="366713"/>
          </a:xfrm>
          <a:prstGeom prst="rect">
            <a:avLst/>
          </a:prstGeom>
          <a:noFill/>
          <a:ln w="9525">
            <a:noFill/>
            <a:miter lim="800000"/>
            <a:headEnd/>
            <a:tailEnd/>
          </a:ln>
        </p:spPr>
        <p:txBody>
          <a:bodyPr>
            <a:spAutoFit/>
          </a:bodyPr>
          <a:lstStyle/>
          <a:p>
            <a:endParaRPr lang="de-DE"/>
          </a:p>
        </p:txBody>
      </p:sp>
      <p:sp>
        <p:nvSpPr>
          <p:cNvPr id="43017" name="AutoShape 19" descr="Inhalt von &quot;P1000749.JPG&quo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de-DE"/>
          </a:p>
        </p:txBody>
      </p:sp>
      <p:sp>
        <p:nvSpPr>
          <p:cNvPr id="43018" name="Text Box 20"/>
          <p:cNvSpPr txBox="1">
            <a:spLocks noChangeArrowheads="1"/>
          </p:cNvSpPr>
          <p:nvPr/>
        </p:nvSpPr>
        <p:spPr bwMode="auto">
          <a:xfrm>
            <a:off x="3995738" y="2565400"/>
            <a:ext cx="4608512" cy="366713"/>
          </a:xfrm>
          <a:prstGeom prst="rect">
            <a:avLst/>
          </a:prstGeom>
          <a:noFill/>
          <a:ln w="9525">
            <a:noFill/>
            <a:miter lim="800000"/>
            <a:headEnd/>
            <a:tailEnd/>
          </a:ln>
        </p:spPr>
        <p:txBody>
          <a:bodyPr>
            <a:spAutoFit/>
          </a:bodyPr>
          <a:lstStyle/>
          <a:p>
            <a:endParaRPr lang="de-DE"/>
          </a:p>
        </p:txBody>
      </p:sp>
      <p:sp>
        <p:nvSpPr>
          <p:cNvPr id="43019" name="AutoShape 22" descr="Inhalt von &quot;P1000749.JPG&quo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de-DE"/>
          </a:p>
        </p:txBody>
      </p:sp>
      <p:pic>
        <p:nvPicPr>
          <p:cNvPr id="43020" name="Picture 23" descr="20230211_10182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50" y="4653135"/>
            <a:ext cx="2486093" cy="1684165"/>
          </a:xfrm>
          <a:prstGeom prst="rect">
            <a:avLst/>
          </a:prstGeom>
          <a:noFill/>
          <a:ln w="9525">
            <a:noFill/>
            <a:miter lim="800000"/>
            <a:headEnd/>
            <a:tailEnd/>
          </a:ln>
        </p:spPr>
      </p:pic>
      <p:sp>
        <p:nvSpPr>
          <p:cNvPr id="43021" name="Text Box 24"/>
          <p:cNvSpPr txBox="1">
            <a:spLocks noChangeArrowheads="1"/>
          </p:cNvSpPr>
          <p:nvPr/>
        </p:nvSpPr>
        <p:spPr bwMode="auto">
          <a:xfrm>
            <a:off x="3995738" y="2565400"/>
            <a:ext cx="4608512" cy="366713"/>
          </a:xfrm>
          <a:prstGeom prst="rect">
            <a:avLst/>
          </a:prstGeom>
          <a:noFill/>
          <a:ln w="9525">
            <a:noFill/>
            <a:miter lim="800000"/>
            <a:headEnd/>
            <a:tailEnd/>
          </a:ln>
        </p:spPr>
        <p:txBody>
          <a:bodyPr>
            <a:spAutoFit/>
          </a:bodyPr>
          <a:lstStyle/>
          <a:p>
            <a:endParaRPr lang="de-DE"/>
          </a:p>
        </p:txBody>
      </p:sp>
      <p:pic>
        <p:nvPicPr>
          <p:cNvPr id="43022" name="Picture 20" descr="Track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79838" y="1557338"/>
            <a:ext cx="2663825" cy="1995487"/>
          </a:xfrm>
          <a:prstGeom prst="rect">
            <a:avLst/>
          </a:prstGeom>
          <a:noFill/>
          <a:ln w="9525">
            <a:noFill/>
            <a:miter lim="800000"/>
            <a:headEnd/>
            <a:tailEnd/>
          </a:ln>
        </p:spPr>
      </p:pic>
      <p:pic>
        <p:nvPicPr>
          <p:cNvPr id="43023" name="Picture 21" descr="Apfe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40150" y="4149725"/>
            <a:ext cx="1216025" cy="2159000"/>
          </a:xfrm>
          <a:prstGeom prst="rect">
            <a:avLst/>
          </a:prstGeom>
          <a:noFill/>
          <a:ln w="9525">
            <a:noFill/>
            <a:miter lim="800000"/>
            <a:headEnd/>
            <a:tailEnd/>
          </a:ln>
        </p:spPr>
      </p:pic>
      <p:pic>
        <p:nvPicPr>
          <p:cNvPr id="43024" name="Picture 22" descr="Grupp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64163" y="4184650"/>
            <a:ext cx="3184525" cy="2124075"/>
          </a:xfrm>
          <a:prstGeom prst="rect">
            <a:avLst/>
          </a:prstGeom>
          <a:noFill/>
          <a:ln w="9525">
            <a:noFill/>
            <a:miter lim="800000"/>
            <a:headEnd/>
            <a:tailEnd/>
          </a:ln>
        </p:spPr>
      </p:pic>
      <p:pic>
        <p:nvPicPr>
          <p:cNvPr id="43025" name="Picture 23" descr="Baumschnit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32588" y="1557338"/>
            <a:ext cx="1836737" cy="2447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custDataLst>
              <p:tags r:id="rId1"/>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name="think-cell Folie" r:id="rId4" imgW="473" imgH="476" progId="TCLayout.ActiveDocument.1">
                  <p:embed/>
                </p:oleObj>
              </mc:Choice>
              <mc:Fallback>
                <p:oleObj name="think-cell Folie" r:id="rId4" imgW="473" imgH="476" progId="TCLayout.ActiveDocument.1">
                  <p:embed/>
                  <p:pic>
                    <p:nvPicPr>
                      <p:cNvPr id="3" name="Objekt 2"/>
                      <p:cNvPicPr/>
                      <p:nvPr/>
                    </p:nvPicPr>
                    <p:blipFill>
                      <a:blip r:embed="rId5"/>
                      <a:stretch>
                        <a:fillRect/>
                      </a:stretch>
                    </p:blipFill>
                    <p:spPr>
                      <a:xfrm>
                        <a:off x="1144191" y="858441"/>
                        <a:ext cx="1191" cy="1191"/>
                      </a:xfrm>
                      <a:prstGeom prst="rect">
                        <a:avLst/>
                      </a:prstGeom>
                    </p:spPr>
                  </p:pic>
                </p:oleObj>
              </mc:Fallback>
            </mc:AlternateContent>
          </a:graphicData>
        </a:graphic>
      </p:graphicFrame>
      <p:sp>
        <p:nvSpPr>
          <p:cNvPr id="8" name="Titel 7"/>
          <p:cNvSpPr>
            <a:spLocks noGrp="1"/>
          </p:cNvSpPr>
          <p:nvPr>
            <p:ph type="title"/>
          </p:nvPr>
        </p:nvSpPr>
        <p:spPr>
          <a:xfrm>
            <a:off x="395536" y="548680"/>
            <a:ext cx="7262565" cy="762126"/>
          </a:xfrm>
        </p:spPr>
        <p:txBody>
          <a:bodyPr vert="horz" lIns="0" tIns="0" rIns="0" bIns="0" rtlCol="0" anchor="ctr" anchorCtr="0">
            <a:noAutofit/>
          </a:bodyPr>
          <a:lstStyle/>
          <a:p>
            <a:r>
              <a:rPr lang="de-DE" sz="2400" dirty="0">
                <a:latin typeface="Calibri" panose="020F0502020204030204" pitchFamily="34" charset="0"/>
                <a:cs typeface="Calibri" panose="020F0502020204030204" pitchFamily="34" charset="0"/>
              </a:rPr>
              <a:t>Apfelfest auf der NABU-Streuobstwiese am 1. Oktober 2022</a:t>
            </a:r>
          </a:p>
        </p:txBody>
      </p:sp>
      <p:sp>
        <p:nvSpPr>
          <p:cNvPr id="6" name="Foliennummernplatzhalter 5"/>
          <p:cNvSpPr>
            <a:spLocks noGrp="1"/>
          </p:cNvSpPr>
          <p:nvPr>
            <p:ph type="sldNum" sz="quarter" idx="12"/>
          </p:nvPr>
        </p:nvSpPr>
        <p:spPr/>
        <p:txBody>
          <a:bodyPr/>
          <a:lstStyle/>
          <a:p>
            <a:r>
              <a:rPr lang="de-DE" dirty="0">
                <a:solidFill>
                  <a:srgbClr val="86846B"/>
                </a:solidFill>
              </a:rPr>
              <a:t>9</a:t>
            </a:r>
          </a:p>
        </p:txBody>
      </p:sp>
      <p:sp>
        <p:nvSpPr>
          <p:cNvPr id="26" name="Textfeld 25">
            <a:extLst>
              <a:ext uri="{FF2B5EF4-FFF2-40B4-BE49-F238E27FC236}">
                <a16:creationId xmlns:a16="http://schemas.microsoft.com/office/drawing/2014/main" id="{09B5B8F2-59AB-4427-9B24-85B8698B1D9D}"/>
              </a:ext>
            </a:extLst>
          </p:cNvPr>
          <p:cNvSpPr txBox="1"/>
          <p:nvPr/>
        </p:nvSpPr>
        <p:spPr>
          <a:xfrm>
            <a:off x="2915816" y="3483148"/>
            <a:ext cx="2376264" cy="2677656"/>
          </a:xfrm>
          <a:prstGeom prst="rect">
            <a:avLst/>
          </a:prstGeom>
          <a:noFill/>
        </p:spPr>
        <p:txBody>
          <a:bodyPr wrap="square" rtlCol="0">
            <a:spAutoFit/>
          </a:bodyPr>
          <a:lstStyle/>
          <a:p>
            <a:r>
              <a:rPr lang="de-DE" sz="1400" b="1" dirty="0">
                <a:latin typeface="Calibri" panose="020F0502020204030204" pitchFamily="34" charset="0"/>
                <a:cs typeface="Calibri" panose="020F0502020204030204" pitchFamily="34" charset="0"/>
              </a:rPr>
              <a:t>Infos über: </a:t>
            </a:r>
          </a:p>
          <a:p>
            <a:r>
              <a:rPr lang="de-DE" sz="1400" dirty="0">
                <a:latin typeface="Calibri" panose="020F0502020204030204" pitchFamily="34" charset="0"/>
                <a:cs typeface="Calibri" panose="020F0502020204030204" pitchFamily="34" charset="0"/>
              </a:rPr>
              <a:t>Botanik, Vögel, Fledermäuse, Wildbienen, Nisthilfen für Vögel, Apfelverkauf und Erklärung zu alten Sorten von Haus Bürgel, NAJU-Kids pressen Apfelsaft, Apfelkuchen von Bio-Bäcker Schüren und Barista Kaffee von der Rösterei </a:t>
            </a:r>
            <a:r>
              <a:rPr lang="de-DE" sz="1400" dirty="0" err="1">
                <a:latin typeface="Calibri" panose="020F0502020204030204" pitchFamily="34" charset="0"/>
                <a:cs typeface="Calibri" panose="020F0502020204030204" pitchFamily="34" charset="0"/>
              </a:rPr>
              <a:t>Schvarz</a:t>
            </a:r>
            <a:r>
              <a:rPr lang="de-DE" sz="1400" dirty="0">
                <a:latin typeface="Calibri" panose="020F0502020204030204" pitchFamily="34" charset="0"/>
                <a:cs typeface="Calibri" panose="020F0502020204030204" pitchFamily="34" charset="0"/>
              </a:rPr>
              <a:t>; Infostand mit Fachbücher und verschiedenen Quiz</a:t>
            </a:r>
          </a:p>
        </p:txBody>
      </p:sp>
      <p:sp>
        <p:nvSpPr>
          <p:cNvPr id="15" name="Foliennummernplatzhalter 5">
            <a:extLst>
              <a:ext uri="{FF2B5EF4-FFF2-40B4-BE49-F238E27FC236}">
                <a16:creationId xmlns:a16="http://schemas.microsoft.com/office/drawing/2014/main" id="{E3B57E7F-EF02-9548-BC85-94A234F559C8}"/>
              </a:ext>
            </a:extLst>
          </p:cNvPr>
          <p:cNvSpPr txBox="1">
            <a:spLocks/>
          </p:cNvSpPr>
          <p:nvPr/>
        </p:nvSpPr>
        <p:spPr>
          <a:xfrm>
            <a:off x="8172000" y="6620400"/>
            <a:ext cx="514800" cy="180000"/>
          </a:xfrm>
          <a:prstGeom prst="rect">
            <a:avLst/>
          </a:prstGeom>
        </p:spPr>
        <p:txBody>
          <a:bodyPr vert="horz" lIns="0" tIns="0" rIns="0" bIns="0" rtlCol="0" anchor="b" anchorCtr="0"/>
          <a:lstStyle>
            <a:defPPr>
              <a:defRPr lang="de-DE"/>
            </a:defPPr>
            <a:lvl1pPr marL="0" algn="r" defTabSz="914400" rtl="0" eaLnBrk="1" latinLnBrk="0" hangingPunct="1">
              <a:defRPr sz="1200" b="0" kern="1200">
                <a:solidFill>
                  <a:schemeClr val="accent6"/>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pic>
        <p:nvPicPr>
          <p:cNvPr id="7" name="Grafik 6">
            <a:extLst>
              <a:ext uri="{FF2B5EF4-FFF2-40B4-BE49-F238E27FC236}">
                <a16:creationId xmlns:a16="http://schemas.microsoft.com/office/drawing/2014/main" id="{A73DB71A-EEE0-BED3-46AA-F57193D647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441" y="1510956"/>
            <a:ext cx="2261141" cy="1972191"/>
          </a:xfrm>
          <a:prstGeom prst="rect">
            <a:avLst/>
          </a:prstGeom>
        </p:spPr>
      </p:pic>
      <p:pic>
        <p:nvPicPr>
          <p:cNvPr id="11" name="Grafik 10">
            <a:extLst>
              <a:ext uri="{FF2B5EF4-FFF2-40B4-BE49-F238E27FC236}">
                <a16:creationId xmlns:a16="http://schemas.microsoft.com/office/drawing/2014/main" id="{E473A772-F820-9089-DBAB-A46B4FB3C5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5297" y="1495829"/>
            <a:ext cx="2920843" cy="1994007"/>
          </a:xfrm>
          <a:prstGeom prst="rect">
            <a:avLst/>
          </a:prstGeom>
        </p:spPr>
      </p:pic>
      <p:pic>
        <p:nvPicPr>
          <p:cNvPr id="12" name="Grafik 11">
            <a:extLst>
              <a:ext uri="{FF2B5EF4-FFF2-40B4-BE49-F238E27FC236}">
                <a16:creationId xmlns:a16="http://schemas.microsoft.com/office/drawing/2014/main" id="{02E79744-C647-A72A-244C-C24CEB9261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5536" y="3817332"/>
            <a:ext cx="2261141" cy="2182228"/>
          </a:xfrm>
          <a:prstGeom prst="rect">
            <a:avLst/>
          </a:prstGeom>
        </p:spPr>
      </p:pic>
      <p:pic>
        <p:nvPicPr>
          <p:cNvPr id="19" name="Grafik 18">
            <a:extLst>
              <a:ext uri="{FF2B5EF4-FFF2-40B4-BE49-F238E27FC236}">
                <a16:creationId xmlns:a16="http://schemas.microsoft.com/office/drawing/2014/main" id="{2D9EA392-60F5-CB0E-1AF5-626159E279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95297" y="3817332"/>
            <a:ext cx="2978159" cy="2199960"/>
          </a:xfrm>
          <a:prstGeom prst="rect">
            <a:avLst/>
          </a:prstGeom>
        </p:spPr>
      </p:pic>
      <p:pic>
        <p:nvPicPr>
          <p:cNvPr id="20" name="Grafik 19">
            <a:extLst>
              <a:ext uri="{FF2B5EF4-FFF2-40B4-BE49-F238E27FC236}">
                <a16:creationId xmlns:a16="http://schemas.microsoft.com/office/drawing/2014/main" id="{EFB5779E-5F57-CD6D-9CDB-A375A5BEA22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15815" y="1510956"/>
            <a:ext cx="2610499" cy="1972192"/>
          </a:xfrm>
          <a:prstGeom prst="rect">
            <a:avLst/>
          </a:prstGeom>
        </p:spPr>
      </p:pic>
      <p:pic>
        <p:nvPicPr>
          <p:cNvPr id="4" name="Grafik 3">
            <a:extLst>
              <a:ext uri="{FF2B5EF4-FFF2-40B4-BE49-F238E27FC236}">
                <a16:creationId xmlns:a16="http://schemas.microsoft.com/office/drawing/2014/main" id="{30E14169-B967-FE17-64DA-F84FA5A25C5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834007" y="17839"/>
            <a:ext cx="1329043" cy="1268078"/>
          </a:xfrm>
          <a:prstGeom prst="rect">
            <a:avLst/>
          </a:prstGeom>
        </p:spPr>
      </p:pic>
    </p:spTree>
    <p:extLst>
      <p:ext uri="{BB962C8B-B14F-4D97-AF65-F5344CB8AC3E}">
        <p14:creationId xmlns:p14="http://schemas.microsoft.com/office/powerpoint/2010/main" val="322567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D15CC-EFCF-D74B-B6DE-A651C135E1EE}"/>
              </a:ext>
            </a:extLst>
          </p:cNvPr>
          <p:cNvSpPr>
            <a:spLocks noGrp="1"/>
          </p:cNvSpPr>
          <p:nvPr>
            <p:ph type="title"/>
          </p:nvPr>
        </p:nvSpPr>
        <p:spPr>
          <a:xfrm>
            <a:off x="857224" y="184594"/>
            <a:ext cx="7829576" cy="462960"/>
          </a:xfrm>
        </p:spPr>
        <p:txBody>
          <a:bodyPr/>
          <a:lstStyle/>
          <a:p>
            <a:pPr algn="ctr"/>
            <a:r>
              <a:rPr lang="de-DE" sz="2400" dirty="0">
                <a:latin typeface="Arial" pitchFamily="34" charset="0"/>
                <a:cs typeface="Arial" pitchFamily="34" charset="0"/>
              </a:rPr>
              <a:t>Ornithologie - Vogelschutz </a:t>
            </a:r>
          </a:p>
        </p:txBody>
      </p:sp>
      <p:sp>
        <p:nvSpPr>
          <p:cNvPr id="18" name="Inhaltsplatzhalter 17"/>
          <p:cNvSpPr>
            <a:spLocks noGrp="1"/>
          </p:cNvSpPr>
          <p:nvPr>
            <p:ph idx="1"/>
          </p:nvPr>
        </p:nvSpPr>
        <p:spPr>
          <a:xfrm>
            <a:off x="223932" y="784197"/>
            <a:ext cx="8392446" cy="5235476"/>
          </a:xfrm>
        </p:spPr>
        <p:txBody>
          <a:bodyPr/>
          <a:lstStyle/>
          <a:p>
            <a:r>
              <a:rPr lang="de-DE" sz="1400" b="1" dirty="0">
                <a:latin typeface="Calibri" panose="020F0502020204030204" pitchFamily="34" charset="0"/>
                <a:cs typeface="Calibri" panose="020F0502020204030204" pitchFamily="34" charset="0"/>
              </a:rPr>
              <a:t>Aufhängung und Pflege von ca. 270 Brutkästen in Düsseldorf plus Spatzen und Mauersegler-Nistkästen</a:t>
            </a:r>
          </a:p>
        </p:txBody>
      </p:sp>
      <p:sp>
        <p:nvSpPr>
          <p:cNvPr id="6" name="Foliennummernplatzhalter 5">
            <a:extLst>
              <a:ext uri="{FF2B5EF4-FFF2-40B4-BE49-F238E27FC236}">
                <a16:creationId xmlns:a16="http://schemas.microsoft.com/office/drawing/2014/main" id="{72D19D06-4D02-0C4A-962E-CFD338EBBEE5}"/>
              </a:ext>
            </a:extLst>
          </p:cNvPr>
          <p:cNvSpPr>
            <a:spLocks noGrp="1"/>
          </p:cNvSpPr>
          <p:nvPr>
            <p:ph type="sldNum" sz="quarter" idx="12"/>
          </p:nvPr>
        </p:nvSpPr>
        <p:spPr/>
        <p:txBody>
          <a:bodyPr/>
          <a:lstStyle/>
          <a:p>
            <a:fld id="{16EFD5B1-68CB-4A29-8F6C-4D18DB05CB6D}" type="slidenum">
              <a:rPr lang="de-DE" smtClean="0"/>
              <a:pPr/>
              <a:t>12</a:t>
            </a:fld>
            <a:endParaRPr lang="de-DE"/>
          </a:p>
        </p:txBody>
      </p:sp>
      <p:sp>
        <p:nvSpPr>
          <p:cNvPr id="7" name="Rechteck 6">
            <a:extLst>
              <a:ext uri="{FF2B5EF4-FFF2-40B4-BE49-F238E27FC236}">
                <a16:creationId xmlns:a16="http://schemas.microsoft.com/office/drawing/2014/main" id="{D63CAF4C-3894-844C-81E5-5128C8CD4F8E}"/>
              </a:ext>
            </a:extLst>
          </p:cNvPr>
          <p:cNvSpPr/>
          <p:nvPr/>
        </p:nvSpPr>
        <p:spPr>
          <a:xfrm>
            <a:off x="505392" y="580439"/>
            <a:ext cx="6048672" cy="1453988"/>
          </a:xfrm>
          <a:prstGeom prst="rect">
            <a:avLst/>
          </a:prstGeom>
        </p:spPr>
        <p:txBody>
          <a:bodyPr wrap="square">
            <a:spAutoFit/>
          </a:bodyPr>
          <a:lstStyle/>
          <a:p>
            <a:pPr>
              <a:lnSpc>
                <a:spcPct val="107000"/>
              </a:lnSpc>
              <a:spcAft>
                <a:spcPts val="800"/>
              </a:spcAft>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e-DE" sz="1600" dirty="0">
              <a:latin typeface="Calibri" panose="020F0502020204030204" pitchFamily="34" charset="0"/>
              <a:ea typeface="Calibri" panose="020F0502020204030204" pitchFamily="34" charset="0"/>
              <a:cs typeface="Calibri" panose="020F0502020204030204" pitchFamily="34" charset="0"/>
            </a:endParaRPr>
          </a:p>
        </p:txBody>
      </p:sp>
      <p:sp>
        <p:nvSpPr>
          <p:cNvPr id="13" name="Foliennummernplatzhalter 5">
            <a:extLst>
              <a:ext uri="{FF2B5EF4-FFF2-40B4-BE49-F238E27FC236}">
                <a16:creationId xmlns:a16="http://schemas.microsoft.com/office/drawing/2014/main" id="{1B7A9BCB-1108-3042-A573-BDE9D52EF76B}"/>
              </a:ext>
            </a:extLst>
          </p:cNvPr>
          <p:cNvSpPr txBox="1">
            <a:spLocks/>
          </p:cNvSpPr>
          <p:nvPr/>
        </p:nvSpPr>
        <p:spPr>
          <a:xfrm>
            <a:off x="8172000" y="6620400"/>
            <a:ext cx="514800" cy="180000"/>
          </a:xfrm>
          <a:prstGeom prst="rect">
            <a:avLst/>
          </a:prstGeom>
        </p:spPr>
        <p:txBody>
          <a:bodyPr vert="horz" lIns="0" tIns="0" rIns="0" bIns="0" rtlCol="0" anchor="b" anchorCtr="0"/>
          <a:lstStyle>
            <a:defPPr>
              <a:defRPr lang="de-DE"/>
            </a:defPPr>
            <a:lvl1pPr marL="0" algn="r" defTabSz="914400" rtl="0" eaLnBrk="1" latinLnBrk="0" hangingPunct="1">
              <a:defRPr sz="1200" b="0" kern="1200">
                <a:solidFill>
                  <a:schemeClr val="accent6"/>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6C6B8-7DF4-4F01-8878-A6272B56DAC3}" type="slidenum">
              <a:rPr lang="de-DE" smtClean="0"/>
              <a:pPr/>
              <a:t>12</a:t>
            </a:fld>
            <a:endParaRPr lang="de-DE"/>
          </a:p>
        </p:txBody>
      </p:sp>
      <p:pic>
        <p:nvPicPr>
          <p:cNvPr id="4" name="Grafik 3">
            <a:extLst>
              <a:ext uri="{FF2B5EF4-FFF2-40B4-BE49-F238E27FC236}">
                <a16:creationId xmlns:a16="http://schemas.microsoft.com/office/drawing/2014/main" id="{279AD63C-B54F-4C6E-9903-D69B980D90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0352" y="1"/>
            <a:ext cx="1382142" cy="1307432"/>
          </a:xfrm>
          <a:prstGeom prst="rect">
            <a:avLst/>
          </a:prstGeom>
        </p:spPr>
      </p:pic>
      <p:pic>
        <p:nvPicPr>
          <p:cNvPr id="15" name="Grafik 14" descr="E:\NABU\2023\Fotos\IMG_921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7724" y="1285868"/>
            <a:ext cx="1525945" cy="2218868"/>
          </a:xfrm>
          <a:prstGeom prst="rect">
            <a:avLst/>
          </a:prstGeom>
          <a:noFill/>
          <a:ln w="9525">
            <a:noFill/>
            <a:miter lim="800000"/>
            <a:headEnd/>
            <a:tailEnd/>
          </a:ln>
        </p:spPr>
      </p:pic>
      <p:pic>
        <p:nvPicPr>
          <p:cNvPr id="23" name="Grafik 22" descr="F:\2020\NABU\IMG_540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35804" y="2075977"/>
            <a:ext cx="2071701" cy="1428759"/>
          </a:xfrm>
          <a:prstGeom prst="rect">
            <a:avLst/>
          </a:prstGeom>
          <a:noFill/>
          <a:ln w="9525">
            <a:noFill/>
            <a:miter lim="800000"/>
            <a:headEnd/>
            <a:tailEnd/>
          </a:ln>
        </p:spPr>
      </p:pic>
      <p:sp>
        <p:nvSpPr>
          <p:cNvPr id="25" name="Textfeld 24"/>
          <p:cNvSpPr txBox="1"/>
          <p:nvPr/>
        </p:nvSpPr>
        <p:spPr>
          <a:xfrm>
            <a:off x="179512" y="3716453"/>
            <a:ext cx="7250578" cy="307777"/>
          </a:xfrm>
          <a:prstGeom prst="rect">
            <a:avLst/>
          </a:prstGeom>
          <a:noFill/>
        </p:spPr>
        <p:txBody>
          <a:bodyPr wrap="square" rtlCol="0">
            <a:spAutoFit/>
          </a:bodyPr>
          <a:lstStyle/>
          <a:p>
            <a:r>
              <a:rPr lang="de-DE" sz="1400" b="1" dirty="0">
                <a:latin typeface="Calibri" panose="020F0502020204030204" pitchFamily="34" charset="0"/>
                <a:cs typeface="Calibri" panose="020F0502020204030204" pitchFamily="34" charset="0"/>
              </a:rPr>
              <a:t>Durchführung von Vogelstimmenführungen und ornithologische Exkursionen</a:t>
            </a:r>
          </a:p>
        </p:txBody>
      </p:sp>
      <p:pic>
        <p:nvPicPr>
          <p:cNvPr id="28" name="Grafik 27" descr="E:\NABU\2023\Fotos\IMG_8686.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0994" y="4207034"/>
            <a:ext cx="1887962" cy="1750966"/>
          </a:xfrm>
          <a:prstGeom prst="rect">
            <a:avLst/>
          </a:prstGeom>
          <a:noFill/>
          <a:ln w="9525">
            <a:noFill/>
            <a:miter lim="800000"/>
            <a:headEnd/>
            <a:tailEnd/>
          </a:ln>
        </p:spPr>
      </p:pic>
      <p:pic>
        <p:nvPicPr>
          <p:cNvPr id="31" name="Grafik 30" descr="F:\2019\NABU\17_2019_04_GrootePell_J.Meiburg_9760_kl.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8920" y="4207034"/>
            <a:ext cx="2110636" cy="1812640"/>
          </a:xfrm>
          <a:prstGeom prst="rect">
            <a:avLst/>
          </a:prstGeom>
          <a:noFill/>
          <a:ln w="9525">
            <a:noFill/>
            <a:miter lim="800000"/>
            <a:headEnd/>
            <a:tailEnd/>
          </a:ln>
        </p:spPr>
      </p:pic>
      <p:pic>
        <p:nvPicPr>
          <p:cNvPr id="33" name="Grafik 32" descr="C:\Users\Monika\Downloads\IMG_8149.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7385803" y="3921656"/>
            <a:ext cx="1454410" cy="2098017"/>
          </a:xfrm>
          <a:prstGeom prst="rect">
            <a:avLst/>
          </a:prstGeom>
          <a:noFill/>
          <a:ln w="9525">
            <a:noFill/>
            <a:miter lim="800000"/>
            <a:headEnd/>
            <a:tailEnd/>
          </a:ln>
        </p:spPr>
      </p:pic>
      <p:pic>
        <p:nvPicPr>
          <p:cNvPr id="3" name="Grafik 2">
            <a:extLst>
              <a:ext uri="{FF2B5EF4-FFF2-40B4-BE49-F238E27FC236}">
                <a16:creationId xmlns:a16="http://schemas.microsoft.com/office/drawing/2014/main" id="{DF863A4D-9EE1-4B4A-0932-9417C206EB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92838" y="2035522"/>
            <a:ext cx="1390549" cy="1416405"/>
          </a:xfrm>
          <a:prstGeom prst="rect">
            <a:avLst/>
          </a:prstGeom>
        </p:spPr>
      </p:pic>
      <p:pic>
        <p:nvPicPr>
          <p:cNvPr id="5" name="Grafik 4">
            <a:extLst>
              <a:ext uri="{FF2B5EF4-FFF2-40B4-BE49-F238E27FC236}">
                <a16:creationId xmlns:a16="http://schemas.microsoft.com/office/drawing/2014/main" id="{4DBE1DD7-503B-28AA-5261-CD9A0638CD4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76664" y="1275655"/>
            <a:ext cx="1525945" cy="2207662"/>
          </a:xfrm>
          <a:prstGeom prst="rect">
            <a:avLst/>
          </a:prstGeom>
        </p:spPr>
      </p:pic>
      <p:pic>
        <p:nvPicPr>
          <p:cNvPr id="8" name="Grafik 7">
            <a:extLst>
              <a:ext uri="{FF2B5EF4-FFF2-40B4-BE49-F238E27FC236}">
                <a16:creationId xmlns:a16="http://schemas.microsoft.com/office/drawing/2014/main" id="{6A1B503A-92D6-3538-F3A7-EB221E14FA1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28096" y="1275655"/>
            <a:ext cx="1737765" cy="2207662"/>
          </a:xfrm>
          <a:prstGeom prst="rect">
            <a:avLst/>
          </a:prstGeom>
        </p:spPr>
      </p:pic>
      <p:pic>
        <p:nvPicPr>
          <p:cNvPr id="10" name="Grafik 9">
            <a:extLst>
              <a:ext uri="{FF2B5EF4-FFF2-40B4-BE49-F238E27FC236}">
                <a16:creationId xmlns:a16="http://schemas.microsoft.com/office/drawing/2014/main" id="{C65268BC-5575-8EB1-BD69-A1738083A01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4366" y="4429009"/>
            <a:ext cx="2323221" cy="1548814"/>
          </a:xfrm>
          <a:prstGeom prst="rect">
            <a:avLst/>
          </a:prstGeom>
        </p:spPr>
      </p:pic>
    </p:spTree>
    <p:extLst>
      <p:ext uri="{BB962C8B-B14F-4D97-AF65-F5344CB8AC3E}">
        <p14:creationId xmlns:p14="http://schemas.microsoft.com/office/powerpoint/2010/main" val="365986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D15CC-EFCF-D74B-B6DE-A651C135E1EE}"/>
              </a:ext>
            </a:extLst>
          </p:cNvPr>
          <p:cNvSpPr>
            <a:spLocks noGrp="1"/>
          </p:cNvSpPr>
          <p:nvPr>
            <p:ph type="title"/>
          </p:nvPr>
        </p:nvSpPr>
        <p:spPr>
          <a:xfrm>
            <a:off x="714348" y="44624"/>
            <a:ext cx="6500858" cy="741170"/>
          </a:xfrm>
        </p:spPr>
        <p:txBody>
          <a:bodyPr/>
          <a:lstStyle/>
          <a:p>
            <a:r>
              <a:rPr lang="de-DE" sz="2400" dirty="0">
                <a:latin typeface="Calibri" panose="020F0502020204030204" pitchFamily="34" charset="0"/>
                <a:cs typeface="Calibri" panose="020F0502020204030204" pitchFamily="34" charset="0"/>
              </a:rPr>
              <a:t>Neue Nistplätze für Weißstorch und Schleiereule im Himmelgeister Rheinbogen, Düsseldorf</a:t>
            </a:r>
          </a:p>
        </p:txBody>
      </p:sp>
      <p:sp>
        <p:nvSpPr>
          <p:cNvPr id="6" name="Foliennummernplatzhalter 5">
            <a:extLst>
              <a:ext uri="{FF2B5EF4-FFF2-40B4-BE49-F238E27FC236}">
                <a16:creationId xmlns:a16="http://schemas.microsoft.com/office/drawing/2014/main" id="{72D19D06-4D02-0C4A-962E-CFD338EBBEE5}"/>
              </a:ext>
            </a:extLst>
          </p:cNvPr>
          <p:cNvSpPr>
            <a:spLocks noGrp="1"/>
          </p:cNvSpPr>
          <p:nvPr>
            <p:ph type="sldNum" sz="quarter" idx="12"/>
          </p:nvPr>
        </p:nvSpPr>
        <p:spPr/>
        <p:txBody>
          <a:bodyPr/>
          <a:lstStyle/>
          <a:p>
            <a:fld id="{16EFD5B1-68CB-4A29-8F6C-4D18DB05CB6D}" type="slidenum">
              <a:rPr lang="de-DE" smtClean="0"/>
              <a:pPr/>
              <a:t>13</a:t>
            </a:fld>
            <a:endParaRPr lang="de-DE"/>
          </a:p>
        </p:txBody>
      </p:sp>
      <p:sp>
        <p:nvSpPr>
          <p:cNvPr id="7" name="Rechteck 6">
            <a:extLst>
              <a:ext uri="{FF2B5EF4-FFF2-40B4-BE49-F238E27FC236}">
                <a16:creationId xmlns:a16="http://schemas.microsoft.com/office/drawing/2014/main" id="{D63CAF4C-3894-844C-81E5-5128C8CD4F8E}"/>
              </a:ext>
            </a:extLst>
          </p:cNvPr>
          <p:cNvSpPr/>
          <p:nvPr/>
        </p:nvSpPr>
        <p:spPr>
          <a:xfrm>
            <a:off x="611561" y="625662"/>
            <a:ext cx="2952328" cy="1087927"/>
          </a:xfrm>
          <a:prstGeom prst="rect">
            <a:avLst/>
          </a:prstGeom>
        </p:spPr>
        <p:txBody>
          <a:bodyPr wrap="square">
            <a:spAutoFit/>
          </a:bodyPr>
          <a:lstStyle/>
          <a:p>
            <a:pPr>
              <a:lnSpc>
                <a:spcPct val="107000"/>
              </a:lnSpc>
              <a:spcAft>
                <a:spcPts val="800"/>
              </a:spcAft>
            </a:pPr>
            <a:endParaRPr lang="de-D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Foliennummernplatzhalter 5">
            <a:extLst>
              <a:ext uri="{FF2B5EF4-FFF2-40B4-BE49-F238E27FC236}">
                <a16:creationId xmlns:a16="http://schemas.microsoft.com/office/drawing/2014/main" id="{1B7A9BCB-1108-3042-A573-BDE9D52EF76B}"/>
              </a:ext>
            </a:extLst>
          </p:cNvPr>
          <p:cNvSpPr txBox="1">
            <a:spLocks/>
          </p:cNvSpPr>
          <p:nvPr/>
        </p:nvSpPr>
        <p:spPr>
          <a:xfrm>
            <a:off x="8172000" y="6620400"/>
            <a:ext cx="514800" cy="180000"/>
          </a:xfrm>
          <a:prstGeom prst="rect">
            <a:avLst/>
          </a:prstGeom>
        </p:spPr>
        <p:txBody>
          <a:bodyPr vert="horz" lIns="0" tIns="0" rIns="0" bIns="0" rtlCol="0" anchor="b" anchorCtr="0"/>
          <a:lstStyle>
            <a:defPPr>
              <a:defRPr lang="de-DE"/>
            </a:defPPr>
            <a:lvl1pPr marL="0" algn="r" defTabSz="914400" rtl="0" eaLnBrk="1" latinLnBrk="0" hangingPunct="1">
              <a:defRPr sz="1200" b="0" kern="1200">
                <a:solidFill>
                  <a:schemeClr val="accent6"/>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6C6B8-7DF4-4F01-8878-A6272B56DAC3}" type="slidenum">
              <a:rPr lang="de-DE" smtClean="0"/>
              <a:pPr/>
              <a:t>13</a:t>
            </a:fld>
            <a:endParaRPr lang="de-DE"/>
          </a:p>
        </p:txBody>
      </p:sp>
      <p:pic>
        <p:nvPicPr>
          <p:cNvPr id="4" name="Grafik 3">
            <a:extLst>
              <a:ext uri="{FF2B5EF4-FFF2-40B4-BE49-F238E27FC236}">
                <a16:creationId xmlns:a16="http://schemas.microsoft.com/office/drawing/2014/main" id="{279AD63C-B54F-4C6E-9903-D69B980D90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0352" y="0"/>
            <a:ext cx="1382142" cy="1307431"/>
          </a:xfrm>
          <a:prstGeom prst="rect">
            <a:avLst/>
          </a:prstGeom>
        </p:spPr>
      </p:pic>
      <p:pic>
        <p:nvPicPr>
          <p:cNvPr id="5" name="Grafik 4">
            <a:extLst>
              <a:ext uri="{FF2B5EF4-FFF2-40B4-BE49-F238E27FC236}">
                <a16:creationId xmlns:a16="http://schemas.microsoft.com/office/drawing/2014/main" id="{98AB8929-A4E4-4954-B565-F9BDCD9591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9219" y="1556792"/>
            <a:ext cx="1932781" cy="1834853"/>
          </a:xfrm>
          <a:prstGeom prst="rect">
            <a:avLst/>
          </a:prstGeom>
        </p:spPr>
      </p:pic>
      <p:pic>
        <p:nvPicPr>
          <p:cNvPr id="8" name="Grafik 7">
            <a:extLst>
              <a:ext uri="{FF2B5EF4-FFF2-40B4-BE49-F238E27FC236}">
                <a16:creationId xmlns:a16="http://schemas.microsoft.com/office/drawing/2014/main" id="{024A09C1-DE14-45C4-AB26-793522A57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498" y="1254484"/>
            <a:ext cx="2618035" cy="2081002"/>
          </a:xfrm>
          <a:prstGeom prst="rect">
            <a:avLst/>
          </a:prstGeom>
        </p:spPr>
      </p:pic>
      <p:pic>
        <p:nvPicPr>
          <p:cNvPr id="12" name="Grafik 11">
            <a:extLst>
              <a:ext uri="{FF2B5EF4-FFF2-40B4-BE49-F238E27FC236}">
                <a16:creationId xmlns:a16="http://schemas.microsoft.com/office/drawing/2014/main" id="{237739BC-4603-48C1-96D9-CD03287642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9219" y="4186232"/>
            <a:ext cx="1984088" cy="1834853"/>
          </a:xfrm>
          <a:prstGeom prst="rect">
            <a:avLst/>
          </a:prstGeom>
        </p:spPr>
      </p:pic>
      <p:pic>
        <p:nvPicPr>
          <p:cNvPr id="14" name="Grafik 13">
            <a:extLst>
              <a:ext uri="{FF2B5EF4-FFF2-40B4-BE49-F238E27FC236}">
                <a16:creationId xmlns:a16="http://schemas.microsoft.com/office/drawing/2014/main" id="{84C23603-29FF-4EE9-8292-05AC627EFE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8564" y="3560343"/>
            <a:ext cx="2291624" cy="2460946"/>
          </a:xfrm>
          <a:prstGeom prst="rect">
            <a:avLst/>
          </a:prstGeom>
        </p:spPr>
      </p:pic>
      <p:pic>
        <p:nvPicPr>
          <p:cNvPr id="15" name="Grafik 14">
            <a:extLst>
              <a:ext uri="{FF2B5EF4-FFF2-40B4-BE49-F238E27FC236}">
                <a16:creationId xmlns:a16="http://schemas.microsoft.com/office/drawing/2014/main" id="{B20CE41D-0BE7-4ED7-8B1A-BF710524CD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825" y="3522515"/>
            <a:ext cx="2618034" cy="2498773"/>
          </a:xfrm>
          <a:prstGeom prst="rect">
            <a:avLst/>
          </a:prstGeom>
        </p:spPr>
      </p:pic>
      <p:pic>
        <p:nvPicPr>
          <p:cNvPr id="9" name="Grafik 8">
            <a:extLst>
              <a:ext uri="{FF2B5EF4-FFF2-40B4-BE49-F238E27FC236}">
                <a16:creationId xmlns:a16="http://schemas.microsoft.com/office/drawing/2014/main" id="{10237C10-B807-31B4-62C7-32466D7E5F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68564" y="1307431"/>
            <a:ext cx="2291624" cy="2029174"/>
          </a:xfrm>
          <a:prstGeom prst="rect">
            <a:avLst/>
          </a:prstGeom>
        </p:spPr>
      </p:pic>
    </p:spTree>
    <p:extLst>
      <p:ext uri="{BB962C8B-B14F-4D97-AF65-F5344CB8AC3E}">
        <p14:creationId xmlns:p14="http://schemas.microsoft.com/office/powerpoint/2010/main" val="45767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D15CC-EFCF-D74B-B6DE-A651C135E1EE}"/>
              </a:ext>
            </a:extLst>
          </p:cNvPr>
          <p:cNvSpPr>
            <a:spLocks noGrp="1"/>
          </p:cNvSpPr>
          <p:nvPr>
            <p:ph type="title"/>
          </p:nvPr>
        </p:nvSpPr>
        <p:spPr>
          <a:xfrm>
            <a:off x="899592" y="44624"/>
            <a:ext cx="5544616" cy="528113"/>
          </a:xfrm>
        </p:spPr>
        <p:txBody>
          <a:bodyPr/>
          <a:lstStyle/>
          <a:p>
            <a:r>
              <a:rPr lang="de-DE" sz="2400" dirty="0">
                <a:latin typeface="Calibri" panose="020F0502020204030204" pitchFamily="34" charset="0"/>
                <a:cs typeface="Calibri" panose="020F0502020204030204" pitchFamily="34" charset="0"/>
              </a:rPr>
              <a:t>Kiebitz-Schutz</a:t>
            </a:r>
          </a:p>
        </p:txBody>
      </p:sp>
      <p:sp>
        <p:nvSpPr>
          <p:cNvPr id="6" name="Foliennummernplatzhalter 5">
            <a:extLst>
              <a:ext uri="{FF2B5EF4-FFF2-40B4-BE49-F238E27FC236}">
                <a16:creationId xmlns:a16="http://schemas.microsoft.com/office/drawing/2014/main" id="{72D19D06-4D02-0C4A-962E-CFD338EBBEE5}"/>
              </a:ext>
            </a:extLst>
          </p:cNvPr>
          <p:cNvSpPr>
            <a:spLocks noGrp="1"/>
          </p:cNvSpPr>
          <p:nvPr>
            <p:ph type="sldNum" sz="quarter" idx="12"/>
          </p:nvPr>
        </p:nvSpPr>
        <p:spPr/>
        <p:txBody>
          <a:bodyPr/>
          <a:lstStyle/>
          <a:p>
            <a:fld id="{16EFD5B1-68CB-4A29-8F6C-4D18DB05CB6D}" type="slidenum">
              <a:rPr lang="de-DE" smtClean="0"/>
              <a:pPr/>
              <a:t>14</a:t>
            </a:fld>
            <a:endParaRPr lang="de-DE"/>
          </a:p>
        </p:txBody>
      </p:sp>
      <p:sp>
        <p:nvSpPr>
          <p:cNvPr id="7" name="Rechteck 6">
            <a:extLst>
              <a:ext uri="{FF2B5EF4-FFF2-40B4-BE49-F238E27FC236}">
                <a16:creationId xmlns:a16="http://schemas.microsoft.com/office/drawing/2014/main" id="{D63CAF4C-3894-844C-81E5-5128C8CD4F8E}"/>
              </a:ext>
            </a:extLst>
          </p:cNvPr>
          <p:cNvSpPr/>
          <p:nvPr/>
        </p:nvSpPr>
        <p:spPr>
          <a:xfrm>
            <a:off x="827584" y="620688"/>
            <a:ext cx="7488832" cy="3799502"/>
          </a:xfrm>
          <a:prstGeom prst="rect">
            <a:avLst/>
          </a:prstGeom>
        </p:spPr>
        <p:txBody>
          <a:bodyPr wrap="square">
            <a:spAutoFit/>
          </a:bodyPr>
          <a:lstStyle/>
          <a:p>
            <a:pPr>
              <a:lnSpc>
                <a:spcPct val="107000"/>
              </a:lnSpc>
              <a:spcAft>
                <a:spcPts val="800"/>
              </a:spcAft>
            </a:pPr>
            <a:endParaRPr lang="de-D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b="1" dirty="0">
                <a:latin typeface="Calibri" panose="020F0502020204030204" pitchFamily="34" charset="0"/>
                <a:ea typeface="Calibri" panose="020F0502020204030204" pitchFamily="34" charset="0"/>
                <a:cs typeface="Times New Roman" panose="02020603050405020304" pitchFamily="18" charset="0"/>
              </a:rPr>
              <a:t>Volmerswerth/Hamm</a:t>
            </a:r>
          </a:p>
          <a:p>
            <a:pPr>
              <a:lnSpc>
                <a:spcPct val="107000"/>
              </a:lnSpc>
              <a:spcAft>
                <a:spcPts val="800"/>
              </a:spcAft>
            </a:pPr>
            <a:r>
              <a:rPr lang="de-DE" sz="1600" b="1" dirty="0">
                <a:latin typeface="Calibri" panose="020F0502020204030204" pitchFamily="34" charset="0"/>
                <a:ea typeface="Calibri" panose="020F0502020204030204" pitchFamily="34" charset="0"/>
                <a:cs typeface="Times New Roman" panose="02020603050405020304" pitchFamily="18" charset="0"/>
              </a:rPr>
              <a:t>2022 -</a:t>
            </a:r>
            <a:r>
              <a:rPr lang="de-DE" sz="1600" dirty="0">
                <a:latin typeface="Calibri" panose="020F0502020204030204" pitchFamily="34" charset="0"/>
                <a:ea typeface="Calibri" panose="020F0502020204030204" pitchFamily="34" charset="0"/>
                <a:cs typeface="Times New Roman" panose="02020603050405020304" pitchFamily="18" charset="0"/>
              </a:rPr>
              <a:t> 6 Gelege, eins davon wurde mit einem Traktor überfahren,                             vermutlich ein Jungvogel</a:t>
            </a:r>
          </a:p>
          <a:p>
            <a:pPr>
              <a:lnSpc>
                <a:spcPct val="107000"/>
              </a:lnSpc>
              <a:spcAft>
                <a:spcPts val="800"/>
              </a:spcAft>
            </a:pPr>
            <a:r>
              <a:rPr lang="de-DE" sz="1600" b="1" dirty="0">
                <a:latin typeface="Calibri" panose="020F0502020204030204" pitchFamily="34" charset="0"/>
                <a:ea typeface="Calibri" panose="020F0502020204030204" pitchFamily="34" charset="0"/>
                <a:cs typeface="Times New Roman" panose="02020603050405020304" pitchFamily="18" charset="0"/>
              </a:rPr>
              <a:t>Kalkum/Hochwasserrückhaltebecken</a:t>
            </a:r>
          </a:p>
          <a:p>
            <a:pPr>
              <a:lnSpc>
                <a:spcPct val="107000"/>
              </a:lnSpc>
              <a:spcAft>
                <a:spcPts val="800"/>
              </a:spcAft>
            </a:pPr>
            <a:r>
              <a:rPr lang="de-DE" sz="1600" b="1" dirty="0">
                <a:latin typeface="Calibri" panose="020F0502020204030204" pitchFamily="34" charset="0"/>
                <a:ea typeface="Calibri" panose="020F0502020204030204" pitchFamily="34" charset="0"/>
                <a:cs typeface="Times New Roman" panose="02020603050405020304" pitchFamily="18" charset="0"/>
              </a:rPr>
              <a:t>2021/2022 </a:t>
            </a:r>
            <a:r>
              <a:rPr lang="de-DE" sz="1600" dirty="0">
                <a:latin typeface="Calibri" panose="020F0502020204030204" pitchFamily="34" charset="0"/>
                <a:ea typeface="Calibri" panose="020F0502020204030204" pitchFamily="34" charset="0"/>
                <a:cs typeface="Times New Roman" panose="02020603050405020304" pitchFamily="18" charset="0"/>
              </a:rPr>
              <a:t>–</a:t>
            </a:r>
            <a:r>
              <a:rPr lang="de-DE" sz="1600" b="1" dirty="0">
                <a:latin typeface="Calibri" panose="020F0502020204030204" pitchFamily="34" charset="0"/>
                <a:ea typeface="Calibri" panose="020F0502020204030204" pitchFamily="34" charset="0"/>
                <a:cs typeface="Times New Roman" panose="02020603050405020304" pitchFamily="18" charset="0"/>
              </a:rPr>
              <a:t> </a:t>
            </a:r>
            <a:r>
              <a:rPr lang="de-DE" sz="1600" dirty="0">
                <a:latin typeface="Calibri" panose="020F0502020204030204" pitchFamily="34" charset="0"/>
                <a:ea typeface="Calibri" panose="020F0502020204030204" pitchFamily="34" charset="0"/>
                <a:cs typeface="Times New Roman" panose="02020603050405020304" pitchFamily="18" charset="0"/>
              </a:rPr>
              <a:t>Aufgrund der schwierigen Beobachtungsverhältnisse konnte die genaue Anzahl der Brutversuche und Bruterfolg nicht festgestellt werden.</a:t>
            </a:r>
            <a:r>
              <a:rPr lang="de-DE" sz="1600"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b="1" dirty="0">
                <a:latin typeface="Calibri" panose="020F0502020204030204" pitchFamily="34" charset="0"/>
                <a:ea typeface="Calibri" panose="020F0502020204030204" pitchFamily="34" charset="0"/>
                <a:cs typeface="Times New Roman" panose="02020603050405020304" pitchFamily="18" charset="0"/>
              </a:rPr>
              <a:t>Himmelgeister Rheinbogen</a:t>
            </a:r>
          </a:p>
          <a:p>
            <a:pPr>
              <a:lnSpc>
                <a:spcPct val="107000"/>
              </a:lnSpc>
              <a:spcAft>
                <a:spcPts val="800"/>
              </a:spcAft>
            </a:pPr>
            <a:r>
              <a:rPr lang="de-DE" sz="1600" b="1" dirty="0">
                <a:latin typeface="Calibri" panose="020F0502020204030204" pitchFamily="34" charset="0"/>
                <a:ea typeface="Calibri" panose="020F0502020204030204" pitchFamily="34" charset="0"/>
                <a:cs typeface="Times New Roman" panose="02020603050405020304" pitchFamily="18" charset="0"/>
              </a:rPr>
              <a:t>2022 </a:t>
            </a:r>
            <a:r>
              <a:rPr lang="de-DE" sz="1600" dirty="0">
                <a:latin typeface="Calibri" panose="020F0502020204030204" pitchFamily="34" charset="0"/>
                <a:ea typeface="Calibri" panose="020F0502020204030204" pitchFamily="34" charset="0"/>
                <a:cs typeface="Times New Roman" panose="02020603050405020304" pitchFamily="18" charset="0"/>
              </a:rPr>
              <a:t>– 3 Gelege erfolgreich ausgebrütet, vermutlich 1-3 Jungvögel</a:t>
            </a:r>
          </a:p>
          <a:p>
            <a:pPr>
              <a:lnSpc>
                <a:spcPct val="107000"/>
              </a:lnSpc>
              <a:spcAft>
                <a:spcPts val="80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Foliennummernplatzhalter 5">
            <a:extLst>
              <a:ext uri="{FF2B5EF4-FFF2-40B4-BE49-F238E27FC236}">
                <a16:creationId xmlns:a16="http://schemas.microsoft.com/office/drawing/2014/main" id="{1B7A9BCB-1108-3042-A573-BDE9D52EF76B}"/>
              </a:ext>
            </a:extLst>
          </p:cNvPr>
          <p:cNvSpPr txBox="1">
            <a:spLocks/>
          </p:cNvSpPr>
          <p:nvPr/>
        </p:nvSpPr>
        <p:spPr>
          <a:xfrm>
            <a:off x="8172000" y="6620400"/>
            <a:ext cx="514800" cy="180000"/>
          </a:xfrm>
          <a:prstGeom prst="rect">
            <a:avLst/>
          </a:prstGeom>
        </p:spPr>
        <p:txBody>
          <a:bodyPr vert="horz" lIns="0" tIns="0" rIns="0" bIns="0" rtlCol="0" anchor="b" anchorCtr="0"/>
          <a:lstStyle>
            <a:defPPr>
              <a:defRPr lang="de-DE"/>
            </a:defPPr>
            <a:lvl1pPr marL="0" algn="r" defTabSz="914400" rtl="0" eaLnBrk="1" latinLnBrk="0" hangingPunct="1">
              <a:defRPr sz="1200" b="0" kern="1200">
                <a:solidFill>
                  <a:schemeClr val="accent6"/>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6C6B8-7DF4-4F01-8878-A6272B56DAC3}" type="slidenum">
              <a:rPr lang="de-DE" smtClean="0"/>
              <a:pPr/>
              <a:t>14</a:t>
            </a:fld>
            <a:endParaRPr lang="de-DE"/>
          </a:p>
        </p:txBody>
      </p:sp>
      <p:pic>
        <p:nvPicPr>
          <p:cNvPr id="4" name="Grafik 3">
            <a:extLst>
              <a:ext uri="{FF2B5EF4-FFF2-40B4-BE49-F238E27FC236}">
                <a16:creationId xmlns:a16="http://schemas.microsoft.com/office/drawing/2014/main" id="{279AD63C-B54F-4C6E-9903-D69B980D90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1009" y="81636"/>
            <a:ext cx="1193479" cy="1187124"/>
          </a:xfrm>
          <a:prstGeom prst="rect">
            <a:avLst/>
          </a:prstGeom>
        </p:spPr>
      </p:pic>
      <p:pic>
        <p:nvPicPr>
          <p:cNvPr id="16" name="Grafik 15">
            <a:extLst>
              <a:ext uri="{FF2B5EF4-FFF2-40B4-BE49-F238E27FC236}">
                <a16:creationId xmlns:a16="http://schemas.microsoft.com/office/drawing/2014/main" id="{2D506675-0C43-4560-BC29-A17F810F8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4401293"/>
            <a:ext cx="2088232" cy="1819225"/>
          </a:xfrm>
          <a:prstGeom prst="rect">
            <a:avLst/>
          </a:prstGeom>
        </p:spPr>
      </p:pic>
      <p:pic>
        <p:nvPicPr>
          <p:cNvPr id="5" name="Grafik 4">
            <a:extLst>
              <a:ext uri="{FF2B5EF4-FFF2-40B4-BE49-F238E27FC236}">
                <a16:creationId xmlns:a16="http://schemas.microsoft.com/office/drawing/2014/main" id="{64C2878F-6ED6-E3BF-6392-E21CD9263F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7864" y="4437111"/>
            <a:ext cx="2376264" cy="1783407"/>
          </a:xfrm>
          <a:prstGeom prst="rect">
            <a:avLst/>
          </a:prstGeom>
        </p:spPr>
      </p:pic>
      <p:pic>
        <p:nvPicPr>
          <p:cNvPr id="14" name="Grafik 13" descr="E:\NABU\2023\Fotos\7c3665d8-8dbe-4215-af5d-68c5b32ead7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3636" y="4357694"/>
            <a:ext cx="2576164" cy="1857388"/>
          </a:xfrm>
          <a:prstGeom prst="rect">
            <a:avLst/>
          </a:prstGeom>
          <a:noFill/>
          <a:ln w="9525">
            <a:noFill/>
            <a:miter lim="800000"/>
            <a:headEnd/>
            <a:tailEnd/>
          </a:ln>
        </p:spPr>
      </p:pic>
    </p:spTree>
    <p:extLst>
      <p:ext uri="{BB962C8B-B14F-4D97-AF65-F5344CB8AC3E}">
        <p14:creationId xmlns:p14="http://schemas.microsoft.com/office/powerpoint/2010/main" val="13435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2582C-A697-E6A5-C423-CE069E0B8788}"/>
              </a:ext>
            </a:extLst>
          </p:cNvPr>
          <p:cNvSpPr>
            <a:spLocks noGrp="1"/>
          </p:cNvSpPr>
          <p:nvPr>
            <p:ph type="title"/>
          </p:nvPr>
        </p:nvSpPr>
        <p:spPr>
          <a:xfrm>
            <a:off x="457200" y="231563"/>
            <a:ext cx="6563072" cy="597672"/>
          </a:xfrm>
        </p:spPr>
        <p:txBody>
          <a:bodyPr/>
          <a:lstStyle/>
          <a:p>
            <a:r>
              <a:rPr lang="de-DE" sz="2800" dirty="0" err="1">
                <a:latin typeface="Calibri" panose="020F0502020204030204" pitchFamily="34" charset="0"/>
                <a:cs typeface="Calibri" panose="020F0502020204030204" pitchFamily="34" charset="0"/>
              </a:rPr>
              <a:t>NABUtop</a:t>
            </a:r>
            <a:r>
              <a:rPr lang="de-DE" sz="2800" dirty="0">
                <a:latin typeface="Calibri" panose="020F0502020204030204" pitchFamily="34" charset="0"/>
                <a:cs typeface="Calibri" panose="020F0502020204030204" pitchFamily="34" charset="0"/>
              </a:rPr>
              <a:t> – Biotop Pflege in Angermund</a:t>
            </a:r>
          </a:p>
        </p:txBody>
      </p:sp>
      <p:sp>
        <p:nvSpPr>
          <p:cNvPr id="5" name="Foliennummernplatzhalter 4">
            <a:extLst>
              <a:ext uri="{FF2B5EF4-FFF2-40B4-BE49-F238E27FC236}">
                <a16:creationId xmlns:a16="http://schemas.microsoft.com/office/drawing/2014/main" id="{53D19BCE-5820-4E6F-B298-56C20A40907D}"/>
              </a:ext>
            </a:extLst>
          </p:cNvPr>
          <p:cNvSpPr>
            <a:spLocks noGrp="1"/>
          </p:cNvSpPr>
          <p:nvPr>
            <p:ph type="sldNum" sz="quarter" idx="12"/>
          </p:nvPr>
        </p:nvSpPr>
        <p:spPr>
          <a:xfrm>
            <a:off x="8172000" y="6710400"/>
            <a:ext cx="514800" cy="180000"/>
          </a:xfrm>
        </p:spPr>
        <p:txBody>
          <a:bodyPr/>
          <a:lstStyle/>
          <a:p>
            <a:fld id="{9D26C6B8-7DF4-4F01-8878-A6272B56DAC3}" type="slidenum">
              <a:rPr lang="de-DE" smtClean="0"/>
              <a:pPr/>
              <a:t>15</a:t>
            </a:fld>
            <a:endParaRPr lang="de-DE"/>
          </a:p>
        </p:txBody>
      </p:sp>
      <p:sp>
        <p:nvSpPr>
          <p:cNvPr id="8" name="Textfeld 7">
            <a:extLst>
              <a:ext uri="{FF2B5EF4-FFF2-40B4-BE49-F238E27FC236}">
                <a16:creationId xmlns:a16="http://schemas.microsoft.com/office/drawing/2014/main" id="{40665A19-8F1A-49F5-F8C3-FFD0C879147D}"/>
              </a:ext>
            </a:extLst>
          </p:cNvPr>
          <p:cNvSpPr txBox="1"/>
          <p:nvPr/>
        </p:nvSpPr>
        <p:spPr>
          <a:xfrm>
            <a:off x="427534" y="1014744"/>
            <a:ext cx="3528392" cy="3710888"/>
          </a:xfrm>
          <a:prstGeom prst="rect">
            <a:avLst/>
          </a:prstGeom>
          <a:noFill/>
        </p:spPr>
        <p:txBody>
          <a:bodyPr wrap="square">
            <a:spAutoFit/>
          </a:bodyPr>
          <a:lstStyle/>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Das </a:t>
            </a:r>
            <a:r>
              <a:rPr lang="de-DE" sz="1600" dirty="0" err="1">
                <a:effectLst/>
                <a:latin typeface="Calibri" panose="020F0502020204030204" pitchFamily="34" charset="0"/>
                <a:ea typeface="Calibri" panose="020F0502020204030204" pitchFamily="34" charset="0"/>
                <a:cs typeface="Times New Roman" panose="02020603050405020304" pitchFamily="18" charset="0"/>
              </a:rPr>
              <a:t>NABUtop</a:t>
            </a:r>
            <a:r>
              <a:rPr lang="de-DE" sz="1600" dirty="0">
                <a:effectLst/>
                <a:latin typeface="Calibri" panose="020F0502020204030204" pitchFamily="34" charset="0"/>
                <a:ea typeface="Calibri" panose="020F0502020204030204" pitchFamily="34" charset="0"/>
                <a:cs typeface="Times New Roman" panose="02020603050405020304" pitchFamily="18" charset="0"/>
              </a:rPr>
              <a:t> ist ein ca. 1,5 ha großes Feuchtbiotop in einer stillgelegten Kiesgrube. Es wird seit 2005 vom NABU Düsseldorf e.V. betreut. Beteiligt sind an verschiedenen Pflegemaßnahmen die Biologische Station Haus Bürgel und die Stiftung Rheinische Kulturlandschaften. Zweimal im Jahr finden größere Pflegeinsätze zum Erhalt des Biotops statt. </a:t>
            </a: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Seltene Arten haben im </a:t>
            </a:r>
            <a:r>
              <a:rPr lang="de-DE" sz="1600" dirty="0" err="1">
                <a:effectLst/>
                <a:latin typeface="Calibri" panose="020F0502020204030204" pitchFamily="34" charset="0"/>
                <a:ea typeface="Calibri" panose="020F0502020204030204" pitchFamily="34" charset="0"/>
                <a:cs typeface="Times New Roman" panose="02020603050405020304" pitchFamily="18" charset="0"/>
              </a:rPr>
              <a:t>NABUtop</a:t>
            </a:r>
            <a:r>
              <a:rPr lang="de-DE" sz="1600" dirty="0">
                <a:effectLst/>
                <a:latin typeface="Calibri" panose="020F0502020204030204" pitchFamily="34" charset="0"/>
                <a:ea typeface="Calibri" panose="020F0502020204030204" pitchFamily="34" charset="0"/>
                <a:cs typeface="Times New Roman" panose="02020603050405020304" pitchFamily="18" charset="0"/>
              </a:rPr>
              <a:t> ein Refugium:</a:t>
            </a:r>
          </a:p>
          <a:p>
            <a:pPr>
              <a:lnSpc>
                <a:spcPct val="107000"/>
              </a:lnSpc>
              <a:spcAft>
                <a:spcPts val="80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0B31E402-5171-4D65-0847-686ADF79AA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flipV="1">
            <a:off x="434378" y="4619385"/>
            <a:ext cx="2553445" cy="1444713"/>
          </a:xfrm>
          <a:prstGeom prst="rect">
            <a:avLst/>
          </a:prstGeom>
        </p:spPr>
      </p:pic>
      <p:pic>
        <p:nvPicPr>
          <p:cNvPr id="14" name="Grafik 13">
            <a:extLst>
              <a:ext uri="{FF2B5EF4-FFF2-40B4-BE49-F238E27FC236}">
                <a16:creationId xmlns:a16="http://schemas.microsoft.com/office/drawing/2014/main" id="{F2F1361C-B07B-F5D8-9DB5-91E783FF3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1009" y="4480323"/>
            <a:ext cx="2592723" cy="1497753"/>
          </a:xfrm>
          <a:prstGeom prst="rect">
            <a:avLst/>
          </a:prstGeom>
        </p:spPr>
      </p:pic>
      <p:sp>
        <p:nvSpPr>
          <p:cNvPr id="16" name="Textplatzhalter 15">
            <a:extLst>
              <a:ext uri="{FF2B5EF4-FFF2-40B4-BE49-F238E27FC236}">
                <a16:creationId xmlns:a16="http://schemas.microsoft.com/office/drawing/2014/main" id="{6A15B385-3C16-DA37-3703-24EA741A52B4}"/>
              </a:ext>
            </a:extLst>
          </p:cNvPr>
          <p:cNvSpPr>
            <a:spLocks noGrp="1"/>
          </p:cNvSpPr>
          <p:nvPr>
            <p:ph type="body" sz="quarter" idx="13"/>
          </p:nvPr>
        </p:nvSpPr>
        <p:spPr>
          <a:xfrm>
            <a:off x="457200" y="6147997"/>
            <a:ext cx="8229600" cy="258762"/>
          </a:xfrm>
        </p:spPr>
        <p:txBody>
          <a:bodyPr/>
          <a:lstStyle/>
          <a:p>
            <a:r>
              <a:rPr lang="de-DE" dirty="0"/>
              <a:t>Teichrohrsänger                                               Kreuzkröte                                                               </a:t>
            </a:r>
            <a:r>
              <a:rPr lang="de-DE" sz="1600" dirty="0">
                <a:effectLst/>
                <a:latin typeface="Calibri" panose="020F0502020204030204" pitchFamily="34" charset="0"/>
                <a:ea typeface="Calibri" panose="020F0502020204030204" pitchFamily="34" charset="0"/>
                <a:cs typeface="Times New Roman" panose="02020603050405020304" pitchFamily="18" charset="0"/>
              </a:rPr>
              <a:t>Breitblättrige Knabenkraut</a:t>
            </a:r>
            <a:endParaRPr lang="de-DE" sz="1600" dirty="0"/>
          </a:p>
        </p:txBody>
      </p:sp>
      <p:pic>
        <p:nvPicPr>
          <p:cNvPr id="19" name="Grafik 18">
            <a:extLst>
              <a:ext uri="{FF2B5EF4-FFF2-40B4-BE49-F238E27FC236}">
                <a16:creationId xmlns:a16="http://schemas.microsoft.com/office/drawing/2014/main" id="{BC2051CE-CFD5-CF1D-76A4-712BE3AC9B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0444" y="4566344"/>
            <a:ext cx="2553446" cy="1497753"/>
          </a:xfrm>
          <a:prstGeom prst="rect">
            <a:avLst/>
          </a:prstGeom>
        </p:spPr>
      </p:pic>
      <p:pic>
        <p:nvPicPr>
          <p:cNvPr id="21" name="Grafik 20">
            <a:extLst>
              <a:ext uri="{FF2B5EF4-FFF2-40B4-BE49-F238E27FC236}">
                <a16:creationId xmlns:a16="http://schemas.microsoft.com/office/drawing/2014/main" id="{4472125B-4DB3-9CB0-6205-C2F2AB1FA0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0281" y="1628800"/>
            <a:ext cx="2300643" cy="1961379"/>
          </a:xfrm>
          <a:prstGeom prst="rect">
            <a:avLst/>
          </a:prstGeom>
        </p:spPr>
      </p:pic>
      <p:pic>
        <p:nvPicPr>
          <p:cNvPr id="23" name="Grafik 22">
            <a:extLst>
              <a:ext uri="{FF2B5EF4-FFF2-40B4-BE49-F238E27FC236}">
                <a16:creationId xmlns:a16="http://schemas.microsoft.com/office/drawing/2014/main" id="{A8EC8AC8-71C9-91B1-C2B6-7C62D1FEB6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4124805" y="1610010"/>
            <a:ext cx="2319401" cy="1961379"/>
          </a:xfrm>
          <a:prstGeom prst="rect">
            <a:avLst/>
          </a:prstGeom>
        </p:spPr>
      </p:pic>
      <p:pic>
        <p:nvPicPr>
          <p:cNvPr id="3" name="Grafik 2">
            <a:extLst>
              <a:ext uri="{FF2B5EF4-FFF2-40B4-BE49-F238E27FC236}">
                <a16:creationId xmlns:a16="http://schemas.microsoft.com/office/drawing/2014/main" id="{F3934DCD-42FB-B320-75E6-E3122CF1BC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4957" y="2282"/>
            <a:ext cx="1329043" cy="1268078"/>
          </a:xfrm>
          <a:prstGeom prst="rect">
            <a:avLst/>
          </a:prstGeom>
        </p:spPr>
      </p:pic>
    </p:spTree>
    <p:extLst>
      <p:ext uri="{BB962C8B-B14F-4D97-AF65-F5344CB8AC3E}">
        <p14:creationId xmlns:p14="http://schemas.microsoft.com/office/powerpoint/2010/main" val="36481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8">
            <a:extLst>
              <a:ext uri="{FF2B5EF4-FFF2-40B4-BE49-F238E27FC236}">
                <a16:creationId xmlns:a16="http://schemas.microsoft.com/office/drawing/2014/main" id="{006ACBF2-6244-49B4-8403-0DE81A51B70D}"/>
              </a:ext>
            </a:extLst>
          </p:cNvPr>
          <p:cNvSpPr txBox="1">
            <a:spLocks/>
          </p:cNvSpPr>
          <p:nvPr/>
        </p:nvSpPr>
        <p:spPr>
          <a:xfrm>
            <a:off x="1475143" y="412934"/>
            <a:ext cx="3938587" cy="98831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i="0" kern="1200" spc="-100" baseline="0">
                <a:solidFill>
                  <a:schemeClr val="tx2"/>
                </a:solidFill>
                <a:latin typeface="Source Sans Pro"/>
                <a:ea typeface="+mj-ea"/>
                <a:cs typeface="Source Sans Pro"/>
              </a:defRPr>
            </a:lvl1pPr>
          </a:lstStyle>
          <a:p>
            <a:br>
              <a:rPr lang="de-DE" sz="2400" dirty="0">
                <a:solidFill>
                  <a:srgbClr val="0068B4"/>
                </a:solidFill>
              </a:rPr>
            </a:br>
            <a:br>
              <a:rPr lang="de-DE" sz="2400" dirty="0">
                <a:solidFill>
                  <a:srgbClr val="0068B4"/>
                </a:solidFill>
              </a:rPr>
            </a:br>
            <a:r>
              <a:rPr lang="de-DE" sz="2400" dirty="0">
                <a:solidFill>
                  <a:srgbClr val="0068B4"/>
                </a:solidFill>
              </a:rPr>
              <a:t>                                                   </a:t>
            </a:r>
            <a:br>
              <a:rPr lang="de-DE" sz="2400" dirty="0">
                <a:solidFill>
                  <a:srgbClr val="292934"/>
                </a:solidFill>
              </a:rPr>
            </a:br>
            <a:endParaRPr lang="de-DE" sz="2400" dirty="0">
              <a:solidFill>
                <a:srgbClr val="0068B4"/>
              </a:solidFill>
            </a:endParaRPr>
          </a:p>
        </p:txBody>
      </p:sp>
      <p:sp>
        <p:nvSpPr>
          <p:cNvPr id="13" name="Textfeld 12">
            <a:extLst>
              <a:ext uri="{FF2B5EF4-FFF2-40B4-BE49-F238E27FC236}">
                <a16:creationId xmlns:a16="http://schemas.microsoft.com/office/drawing/2014/main" id="{8B2C68E2-1392-4128-95BC-D90A34B832E1}"/>
              </a:ext>
            </a:extLst>
          </p:cNvPr>
          <p:cNvSpPr txBox="1"/>
          <p:nvPr/>
        </p:nvSpPr>
        <p:spPr>
          <a:xfrm>
            <a:off x="3815179" y="1061007"/>
            <a:ext cx="3522215" cy="715581"/>
          </a:xfrm>
          <a:prstGeom prst="rect">
            <a:avLst/>
          </a:prstGeom>
          <a:noFill/>
        </p:spPr>
        <p:txBody>
          <a:bodyPr wrap="square" rtlCol="0">
            <a:spAutoFit/>
          </a:bodyPr>
          <a:lstStyle/>
          <a:p>
            <a:endParaRPr lang="de-DE" sz="1350" dirty="0">
              <a:solidFill>
                <a:srgbClr val="292934"/>
              </a:solidFill>
              <a:latin typeface="Source Sans Pro"/>
            </a:endParaRPr>
          </a:p>
          <a:p>
            <a:pPr marL="214313" indent="-214313">
              <a:buFont typeface="Arial" panose="020B0604020202020204" pitchFamily="34" charset="0"/>
              <a:buChar char="•"/>
            </a:pPr>
            <a:endParaRPr lang="de-DE" sz="1350" dirty="0">
              <a:solidFill>
                <a:srgbClr val="292934"/>
              </a:solidFill>
              <a:latin typeface="Source Sans Pro"/>
            </a:endParaRPr>
          </a:p>
          <a:p>
            <a:pPr marL="214313" indent="-214313">
              <a:buFont typeface="Wingdings" panose="05000000000000000000" pitchFamily="2" charset="2"/>
              <a:buChar char="ü"/>
            </a:pPr>
            <a:endParaRPr lang="de-DE" sz="1350" dirty="0">
              <a:solidFill>
                <a:srgbClr val="292934"/>
              </a:solidFill>
              <a:latin typeface="Source Sans Pro"/>
            </a:endParaRPr>
          </a:p>
        </p:txBody>
      </p:sp>
      <p:sp>
        <p:nvSpPr>
          <p:cNvPr id="3" name="Inhaltsplatzhalter 2">
            <a:extLst>
              <a:ext uri="{FF2B5EF4-FFF2-40B4-BE49-F238E27FC236}">
                <a16:creationId xmlns:a16="http://schemas.microsoft.com/office/drawing/2014/main" id="{DC5A0150-3015-4947-8A5F-0D6E2EBC7A02}"/>
              </a:ext>
            </a:extLst>
          </p:cNvPr>
          <p:cNvSpPr>
            <a:spLocks noGrp="1"/>
          </p:cNvSpPr>
          <p:nvPr>
            <p:ph sz="half" idx="1"/>
          </p:nvPr>
        </p:nvSpPr>
        <p:spPr>
          <a:xfrm>
            <a:off x="457201" y="1095255"/>
            <a:ext cx="8363271" cy="4809564"/>
          </a:xfrm>
        </p:spPr>
        <p:txBody>
          <a:bodyPr/>
          <a:lstStyle/>
          <a:p>
            <a:r>
              <a:rPr lang="de-DE" sz="2400" b="1" dirty="0">
                <a:solidFill>
                  <a:srgbClr val="0070C0"/>
                </a:solidFill>
                <a:latin typeface="Calibri" panose="020F0502020204030204" pitchFamily="34" charset="0"/>
                <a:cs typeface="Calibri" panose="020F0502020204030204" pitchFamily="34" charset="0"/>
              </a:rPr>
              <a:t>Verbandsbeteiligung des NABU Düsseldorf </a:t>
            </a:r>
          </a:p>
          <a:p>
            <a:r>
              <a:rPr lang="de-DE" sz="1400" dirty="0">
                <a:latin typeface="Calibri" panose="020F0502020204030204" pitchFamily="34" charset="0"/>
                <a:cs typeface="Calibri" panose="020F0502020204030204" pitchFamily="34" charset="0"/>
              </a:rPr>
              <a:t>Jede staatliche Planung, ob auf Kommunaler-, Landes- oder Bundeseben, bedeutet bei der Umsetzung des Vorhabens immer auch einen Eingriff in die Natur. Deshalb endet die Arbeit des NABU nicht beim praktischen Naturschutz.  </a:t>
            </a:r>
          </a:p>
          <a:p>
            <a:r>
              <a:rPr lang="de-DE" sz="1400" dirty="0">
                <a:latin typeface="Calibri" panose="020F0502020204030204" pitchFamily="34" charset="0"/>
                <a:cs typeface="Calibri" panose="020F0502020204030204" pitchFamily="34" charset="0"/>
              </a:rPr>
              <a:t>Gemeinsam mit anderen anerkannten Naturschutzverbänden wirkt der NABU Düsseldorf e. V. im Rahmen der sogenannten Verbandsbeteiligung soweit möglich daran mit, dass bei Planungen die Naturverträglichkeit beachtet wird: </a:t>
            </a:r>
          </a:p>
          <a:p>
            <a:r>
              <a:rPr lang="de-DE" sz="1400" dirty="0">
                <a:latin typeface="Calibri" panose="020F0502020204030204" pitchFamily="34" charset="0"/>
                <a:cs typeface="Calibri" panose="020F0502020204030204" pitchFamily="34" charset="0"/>
              </a:rPr>
              <a:t>Planfeststellungsverfahren zum Aus- oder Neubau von Verkehrswegen, Infrastrukturanlagen, Gewässerausbau/Renaturierung von Flüssen und Bächen, Verfahren zur Unterschutzstellung von Natur und Landschaft, Befreiung von Verboten einer Schutzgebietsverordnung</a:t>
            </a:r>
            <a:endParaRPr lang="de-DE" sz="800" b="1" dirty="0"/>
          </a:p>
          <a:p>
            <a:r>
              <a:rPr lang="de-DE" sz="2400" b="1" dirty="0">
                <a:solidFill>
                  <a:srgbClr val="0070C0"/>
                </a:solidFill>
                <a:latin typeface="Calibri" panose="020F0502020204030204" pitchFamily="34" charset="0"/>
                <a:cs typeface="Calibri" panose="020F0502020204030204" pitchFamily="34" charset="0"/>
              </a:rPr>
              <a:t>Planungsgremien, in denen der NABU Düsseldorf regelmäßig vertreten ist:   </a:t>
            </a:r>
          </a:p>
          <a:p>
            <a:r>
              <a:rPr lang="de-DE" sz="1400" dirty="0">
                <a:latin typeface="Calibri" panose="020F0502020204030204" pitchFamily="34" charset="0"/>
                <a:cs typeface="Calibri" panose="020F0502020204030204" pitchFamily="34" charset="0"/>
              </a:rPr>
              <a:t>Beirat der Unteren Landschaftsbehörde der Stadt Düsseldorf (mit Stimmrecht)                                        Umweltausschuss des Rates der Stadt Düsseldorf (mit beratender Stimme)                                                                Regionalrat der Bezirksregierung Düsseldorf (mit beratender Stimme)</a:t>
            </a:r>
          </a:p>
          <a:p>
            <a:endParaRPr lang="de-DE" dirty="0"/>
          </a:p>
          <a:p>
            <a:endParaRPr lang="de-DE" dirty="0"/>
          </a:p>
        </p:txBody>
      </p:sp>
      <p:sp>
        <p:nvSpPr>
          <p:cNvPr id="7" name="Foliennummernplatzhalter 5">
            <a:extLst>
              <a:ext uri="{FF2B5EF4-FFF2-40B4-BE49-F238E27FC236}">
                <a16:creationId xmlns:a16="http://schemas.microsoft.com/office/drawing/2014/main" id="{E154890E-370B-D349-8C21-E09355E73466}"/>
              </a:ext>
            </a:extLst>
          </p:cNvPr>
          <p:cNvSpPr>
            <a:spLocks noGrp="1"/>
          </p:cNvSpPr>
          <p:nvPr>
            <p:ph type="sldNum" sz="quarter" idx="12"/>
          </p:nvPr>
        </p:nvSpPr>
        <p:spPr>
          <a:xfrm>
            <a:off x="8172000" y="6620400"/>
            <a:ext cx="514800" cy="180000"/>
          </a:xfrm>
        </p:spPr>
        <p:txBody>
          <a:bodyPr/>
          <a:lstStyle/>
          <a:p>
            <a:fld id="{16EFD5B1-68CB-4A29-8F6C-4D18DB05CB6D}" type="slidenum">
              <a:rPr lang="de-DE" smtClean="0"/>
              <a:pPr/>
              <a:t>16</a:t>
            </a:fld>
            <a:endParaRPr lang="de-DE"/>
          </a:p>
        </p:txBody>
      </p:sp>
      <p:pic>
        <p:nvPicPr>
          <p:cNvPr id="2" name="Grafik 1">
            <a:extLst>
              <a:ext uri="{FF2B5EF4-FFF2-40B4-BE49-F238E27FC236}">
                <a16:creationId xmlns:a16="http://schemas.microsoft.com/office/drawing/2014/main" id="{A8BE59B7-3C31-4D24-6887-FF280C9E1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0715" y="0"/>
            <a:ext cx="1329043" cy="1268078"/>
          </a:xfrm>
          <a:prstGeom prst="rect">
            <a:avLst/>
          </a:prstGeom>
        </p:spPr>
      </p:pic>
    </p:spTree>
    <p:extLst>
      <p:ext uri="{BB962C8B-B14F-4D97-AF65-F5344CB8AC3E}">
        <p14:creationId xmlns:p14="http://schemas.microsoft.com/office/powerpoint/2010/main" val="277170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CDE626F-28BA-077A-598D-B6AACA955DB6}"/>
              </a:ext>
            </a:extLst>
          </p:cNvPr>
          <p:cNvSpPr>
            <a:spLocks noGrp="1"/>
          </p:cNvSpPr>
          <p:nvPr>
            <p:ph type="sldNum" sz="quarter" idx="12"/>
          </p:nvPr>
        </p:nvSpPr>
        <p:spPr/>
        <p:txBody>
          <a:bodyPr/>
          <a:lstStyle/>
          <a:p>
            <a:fld id="{9D26C6B8-7DF4-4F01-8878-A6272B56DAC3}" type="slidenum">
              <a:rPr lang="de-DE" smtClean="0"/>
              <a:pPr/>
              <a:t>17</a:t>
            </a:fld>
            <a:endParaRPr lang="de-DE"/>
          </a:p>
        </p:txBody>
      </p:sp>
      <p:sp>
        <p:nvSpPr>
          <p:cNvPr id="7" name="Textfeld 6">
            <a:extLst>
              <a:ext uri="{FF2B5EF4-FFF2-40B4-BE49-F238E27FC236}">
                <a16:creationId xmlns:a16="http://schemas.microsoft.com/office/drawing/2014/main" id="{F5C99C89-6DF3-67AE-7B09-4CA91D554D31}"/>
              </a:ext>
            </a:extLst>
          </p:cNvPr>
          <p:cNvSpPr txBox="1"/>
          <p:nvPr/>
        </p:nvSpPr>
        <p:spPr>
          <a:xfrm>
            <a:off x="971600" y="908720"/>
            <a:ext cx="7128792" cy="2266390"/>
          </a:xfrm>
          <a:prstGeom prst="rect">
            <a:avLst/>
          </a:prstGeom>
          <a:noFill/>
        </p:spPr>
        <p:txBody>
          <a:bodyPr wrap="square">
            <a:spAutoFit/>
          </a:bodyPr>
          <a:lstStyle/>
          <a:p>
            <a:pPr algn="ctr">
              <a:lnSpc>
                <a:spcPct val="107000"/>
              </a:lnSpc>
              <a:spcAft>
                <a:spcPts val="800"/>
              </a:spcAft>
            </a:pPr>
            <a:r>
              <a:rPr lang="de-DE"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Wir sagen DANKE </a:t>
            </a:r>
            <a:endParaRPr lang="de-DE"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unseren fleißigen, ehrenamtlichen Helfern/innen,</a:t>
            </a:r>
            <a:r>
              <a:rPr lang="de-DE" sz="2000" b="1"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den NABU-Mitgliedern, Unterstützern/innen und </a:t>
            </a:r>
          </a:p>
          <a:p>
            <a:pPr algn="ctr">
              <a:lnSpc>
                <a:spcPct val="107000"/>
              </a:lnSpc>
              <a:spcAft>
                <a:spcPts val="8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Kooperationspartnern.</a:t>
            </a:r>
            <a:endParaRPr lang="de-DE" sz="2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Ohne Sie wäre all dies nicht möglich!</a:t>
            </a:r>
          </a:p>
        </p:txBody>
      </p:sp>
      <p:pic>
        <p:nvPicPr>
          <p:cNvPr id="13" name="Grafik 12">
            <a:extLst>
              <a:ext uri="{FF2B5EF4-FFF2-40B4-BE49-F238E27FC236}">
                <a16:creationId xmlns:a16="http://schemas.microsoft.com/office/drawing/2014/main" id="{95B68ACC-CB26-716A-9B2D-BBAFDE209F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3708" y="3501008"/>
            <a:ext cx="5256584" cy="2592288"/>
          </a:xfrm>
          <a:prstGeom prst="rect">
            <a:avLst/>
          </a:prstGeom>
        </p:spPr>
      </p:pic>
      <p:pic>
        <p:nvPicPr>
          <p:cNvPr id="2" name="Grafik 1">
            <a:extLst>
              <a:ext uri="{FF2B5EF4-FFF2-40B4-BE49-F238E27FC236}">
                <a16:creationId xmlns:a16="http://schemas.microsoft.com/office/drawing/2014/main" id="{7A349B72-40B9-B2ED-D0C9-14A1BD7AAB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4878" y="57600"/>
            <a:ext cx="1329043" cy="1268078"/>
          </a:xfrm>
          <a:prstGeom prst="rect">
            <a:avLst/>
          </a:prstGeom>
        </p:spPr>
      </p:pic>
    </p:spTree>
    <p:extLst>
      <p:ext uri="{BB962C8B-B14F-4D97-AF65-F5344CB8AC3E}">
        <p14:creationId xmlns:p14="http://schemas.microsoft.com/office/powerpoint/2010/main" val="244782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AF14334-A2C5-8CE6-4BC8-F8C4F8C3AC89}"/>
              </a:ext>
            </a:extLst>
          </p:cNvPr>
          <p:cNvSpPr>
            <a:spLocks noGrp="1"/>
          </p:cNvSpPr>
          <p:nvPr>
            <p:ph type="sldNum" sz="quarter" idx="12"/>
          </p:nvPr>
        </p:nvSpPr>
        <p:spPr/>
        <p:txBody>
          <a:bodyPr/>
          <a:lstStyle/>
          <a:p>
            <a:fld id="{9D26C6B8-7DF4-4F01-8878-A6272B56DAC3}" type="slidenum">
              <a:rPr lang="de-DE" smtClean="0"/>
              <a:pPr/>
              <a:t>18</a:t>
            </a:fld>
            <a:endParaRPr lang="de-DE"/>
          </a:p>
        </p:txBody>
      </p:sp>
      <p:sp>
        <p:nvSpPr>
          <p:cNvPr id="8" name="Textfeld 7">
            <a:extLst>
              <a:ext uri="{FF2B5EF4-FFF2-40B4-BE49-F238E27FC236}">
                <a16:creationId xmlns:a16="http://schemas.microsoft.com/office/drawing/2014/main" id="{2E6804BC-AA3C-9284-C47C-577BAD9D2EC3}"/>
              </a:ext>
            </a:extLst>
          </p:cNvPr>
          <p:cNvSpPr txBox="1"/>
          <p:nvPr/>
        </p:nvSpPr>
        <p:spPr>
          <a:xfrm>
            <a:off x="539552" y="692696"/>
            <a:ext cx="6408712" cy="830997"/>
          </a:xfrm>
          <a:prstGeom prst="rect">
            <a:avLst/>
          </a:prstGeom>
          <a:noFill/>
        </p:spPr>
        <p:txBody>
          <a:bodyPr wrap="square">
            <a:spAutoFit/>
          </a:bodyPr>
          <a:lstStyle/>
          <a:p>
            <a:r>
              <a:rPr lang="de-DE" sz="2400" b="1" i="0" dirty="0">
                <a:solidFill>
                  <a:srgbClr val="0070C0"/>
                </a:solidFill>
                <a:effectLst/>
                <a:latin typeface="Calibri" panose="020F0502020204030204" pitchFamily="34" charset="0"/>
                <a:ea typeface="Times New Roman" panose="02020603050405020304" pitchFamily="18" charset="0"/>
              </a:rPr>
              <a:t>Geschäftsordnung </a:t>
            </a:r>
          </a:p>
          <a:p>
            <a:r>
              <a:rPr lang="de-DE" sz="2400" b="1" i="0" dirty="0">
                <a:solidFill>
                  <a:srgbClr val="0070C0"/>
                </a:solidFill>
                <a:effectLst/>
                <a:latin typeface="Calibri" panose="020F0502020204030204" pitchFamily="34" charset="0"/>
                <a:ea typeface="Times New Roman" panose="02020603050405020304" pitchFamily="18" charset="0"/>
              </a:rPr>
              <a:t>für den Vorstand des NABU Düsseldorf e. V. </a:t>
            </a:r>
            <a:endParaRPr lang="de-DE" sz="2400" dirty="0"/>
          </a:p>
        </p:txBody>
      </p:sp>
      <p:pic>
        <p:nvPicPr>
          <p:cNvPr id="9" name="Grafik 8">
            <a:extLst>
              <a:ext uri="{FF2B5EF4-FFF2-40B4-BE49-F238E27FC236}">
                <a16:creationId xmlns:a16="http://schemas.microsoft.com/office/drawing/2014/main" id="{DEC4B4BE-56E5-DDFE-8B8C-A1428B7214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8344" y="24782"/>
            <a:ext cx="1329043" cy="1268078"/>
          </a:xfrm>
          <a:prstGeom prst="rect">
            <a:avLst/>
          </a:prstGeom>
        </p:spPr>
      </p:pic>
      <p:sp>
        <p:nvSpPr>
          <p:cNvPr id="11" name="Textfeld 10">
            <a:extLst>
              <a:ext uri="{FF2B5EF4-FFF2-40B4-BE49-F238E27FC236}">
                <a16:creationId xmlns:a16="http://schemas.microsoft.com/office/drawing/2014/main" id="{CCC3BE47-94D0-4F4F-402B-9C21C0F8F983}"/>
              </a:ext>
            </a:extLst>
          </p:cNvPr>
          <p:cNvSpPr txBox="1"/>
          <p:nvPr/>
        </p:nvSpPr>
        <p:spPr>
          <a:xfrm>
            <a:off x="611559" y="2204864"/>
            <a:ext cx="8385828" cy="3416320"/>
          </a:xfrm>
          <a:prstGeom prst="rect">
            <a:avLst/>
          </a:prstGeom>
          <a:noFill/>
        </p:spPr>
        <p:txBody>
          <a:bodyPr wrap="square">
            <a:spAutoFit/>
          </a:bodyPr>
          <a:lstStyle/>
          <a:p>
            <a:pPr algn="l"/>
            <a:r>
              <a:rPr lang="de-DE" sz="1800" dirty="0">
                <a:effectLst/>
                <a:latin typeface="Calibri" panose="020F0502020204030204" pitchFamily="34" charset="0"/>
                <a:ea typeface="Times New Roman" panose="02020603050405020304" pitchFamily="18" charset="0"/>
              </a:rPr>
              <a:t>Der Vorstand des NABU Düsseldorf e. V. hat im Jahr 2022 eine Geschäftsordnung </a:t>
            </a:r>
          </a:p>
          <a:p>
            <a:pPr algn="l"/>
            <a:endParaRPr lang="de-DE" sz="1800" dirty="0">
              <a:effectLst/>
              <a:latin typeface="Calibri" panose="020F0502020204030204" pitchFamily="34" charset="0"/>
              <a:ea typeface="Times New Roman" panose="02020603050405020304" pitchFamily="18" charset="0"/>
            </a:endParaRPr>
          </a:p>
          <a:p>
            <a:pPr algn="l"/>
            <a:r>
              <a:rPr lang="de-DE" sz="1800" dirty="0">
                <a:effectLst/>
                <a:latin typeface="Calibri" panose="020F0502020204030204" pitchFamily="34" charset="0"/>
                <a:ea typeface="Times New Roman" panose="02020603050405020304" pitchFamily="18" charset="0"/>
              </a:rPr>
              <a:t>für den Vorstand (GO) entworfen und diese am 19. Januar 2023 beschlossen.</a:t>
            </a:r>
            <a:r>
              <a:rPr lang="de-DE" sz="1800" dirty="0">
                <a:solidFill>
                  <a:srgbClr val="000000"/>
                </a:solidFill>
                <a:effectLst/>
                <a:latin typeface="Calibri" panose="020F0502020204030204" pitchFamily="34" charset="0"/>
                <a:ea typeface="Times New Roman" panose="02020603050405020304" pitchFamily="18" charset="0"/>
              </a:rPr>
              <a:t> Diese GO </a:t>
            </a:r>
          </a:p>
          <a:p>
            <a:pPr algn="l"/>
            <a:endParaRPr lang="de-DE" sz="1800" dirty="0">
              <a:solidFill>
                <a:srgbClr val="000000"/>
              </a:solidFill>
              <a:effectLst/>
              <a:latin typeface="Calibri" panose="020F0502020204030204" pitchFamily="34" charset="0"/>
              <a:ea typeface="Times New Roman" panose="02020603050405020304" pitchFamily="18" charset="0"/>
            </a:endParaRPr>
          </a:p>
          <a:p>
            <a:pPr algn="l"/>
            <a:r>
              <a:rPr lang="de-DE" sz="1800" dirty="0">
                <a:solidFill>
                  <a:srgbClr val="000000"/>
                </a:solidFill>
                <a:effectLst/>
                <a:latin typeface="Calibri" panose="020F0502020204030204" pitchFamily="34" charset="0"/>
                <a:ea typeface="Times New Roman" panose="02020603050405020304" pitchFamily="18" charset="0"/>
              </a:rPr>
              <a:t>regelt die </a:t>
            </a:r>
            <a:r>
              <a:rPr lang="de-DE" sz="1800" b="1" dirty="0">
                <a:solidFill>
                  <a:srgbClr val="000000"/>
                </a:solidFill>
                <a:effectLst/>
                <a:latin typeface="Calibri" panose="020F0502020204030204" pitchFamily="34" charset="0"/>
                <a:ea typeface="Times New Roman" panose="02020603050405020304" pitchFamily="18" charset="0"/>
              </a:rPr>
              <a:t>internen Arbeitsabläufe</a:t>
            </a:r>
            <a:r>
              <a:rPr lang="de-DE" sz="1800" dirty="0">
                <a:solidFill>
                  <a:srgbClr val="000000"/>
                </a:solidFill>
                <a:effectLst/>
                <a:latin typeface="Calibri" panose="020F0502020204030204" pitchFamily="34" charset="0"/>
                <a:ea typeface="Times New Roman" panose="02020603050405020304" pitchFamily="18" charset="0"/>
              </a:rPr>
              <a:t> und die </a:t>
            </a:r>
            <a:r>
              <a:rPr lang="de-DE" sz="1800" b="1" dirty="0">
                <a:solidFill>
                  <a:srgbClr val="000000"/>
                </a:solidFill>
                <a:effectLst/>
                <a:latin typeface="Calibri" panose="020F0502020204030204" pitchFamily="34" charset="0"/>
                <a:ea typeface="Times New Roman" panose="02020603050405020304" pitchFamily="18" charset="0"/>
              </a:rPr>
              <a:t>Aufgabenverteilung</a:t>
            </a:r>
            <a:r>
              <a:rPr lang="de-DE" sz="1800" dirty="0">
                <a:solidFill>
                  <a:srgbClr val="000000"/>
                </a:solidFill>
                <a:effectLst/>
                <a:latin typeface="Calibri" panose="020F0502020204030204" pitchFamily="34" charset="0"/>
                <a:ea typeface="Times New Roman" panose="02020603050405020304" pitchFamily="18" charset="0"/>
              </a:rPr>
              <a:t> innerhalb des Vorstands. </a:t>
            </a:r>
          </a:p>
          <a:p>
            <a:pPr algn="l"/>
            <a:endParaRPr lang="de-DE" sz="1800" dirty="0">
              <a:solidFill>
                <a:srgbClr val="000000"/>
              </a:solidFill>
              <a:effectLst/>
              <a:latin typeface="Calibri" panose="020F0502020204030204" pitchFamily="34" charset="0"/>
              <a:ea typeface="Times New Roman" panose="02020603050405020304" pitchFamily="18" charset="0"/>
            </a:endParaRPr>
          </a:p>
          <a:p>
            <a:pPr algn="l"/>
            <a:r>
              <a:rPr lang="de-DE" sz="1800" dirty="0">
                <a:solidFill>
                  <a:srgbClr val="000000"/>
                </a:solidFill>
                <a:effectLst/>
                <a:latin typeface="Calibri" panose="020F0502020204030204" pitchFamily="34" charset="0"/>
                <a:ea typeface="Times New Roman" panose="02020603050405020304" pitchFamily="18" charset="0"/>
              </a:rPr>
              <a:t>Dazu zählen u. a. </a:t>
            </a:r>
            <a:r>
              <a:rPr lang="de-DE" sz="1800" b="1" dirty="0">
                <a:solidFill>
                  <a:srgbClr val="000000"/>
                </a:solidFill>
                <a:effectLst/>
                <a:latin typeface="Calibri" panose="020F0502020204030204" pitchFamily="34" charset="0"/>
                <a:ea typeface="Times New Roman" panose="02020603050405020304" pitchFamily="18" charset="0"/>
              </a:rPr>
              <a:t>Regeln zur Kommunikation</a:t>
            </a:r>
            <a:r>
              <a:rPr lang="de-DE" sz="1800" dirty="0">
                <a:solidFill>
                  <a:srgbClr val="000000"/>
                </a:solidFill>
                <a:effectLst/>
                <a:latin typeface="Calibri" panose="020F0502020204030204" pitchFamily="34" charset="0"/>
                <a:ea typeface="Times New Roman" panose="02020603050405020304" pitchFamily="18" charset="0"/>
              </a:rPr>
              <a:t> untereinander und zu </a:t>
            </a:r>
            <a:r>
              <a:rPr lang="de-DE" sz="1800" b="1" dirty="0">
                <a:solidFill>
                  <a:srgbClr val="000000"/>
                </a:solidFill>
                <a:effectLst/>
                <a:latin typeface="Calibri" panose="020F0502020204030204" pitchFamily="34" charset="0"/>
                <a:ea typeface="Times New Roman" panose="02020603050405020304" pitchFamily="18" charset="0"/>
              </a:rPr>
              <a:t>Finanz- und</a:t>
            </a:r>
          </a:p>
          <a:p>
            <a:pPr algn="l"/>
            <a:endParaRPr lang="de-DE" sz="1800" b="1" dirty="0">
              <a:solidFill>
                <a:srgbClr val="000000"/>
              </a:solidFill>
              <a:effectLst/>
              <a:latin typeface="Calibri" panose="020F0502020204030204" pitchFamily="34" charset="0"/>
              <a:ea typeface="Times New Roman" panose="02020603050405020304" pitchFamily="18" charset="0"/>
            </a:endParaRPr>
          </a:p>
          <a:p>
            <a:pPr algn="l"/>
            <a:r>
              <a:rPr lang="de-DE" sz="1800" b="1" dirty="0">
                <a:solidFill>
                  <a:srgbClr val="000000"/>
                </a:solidFill>
                <a:effectLst/>
                <a:latin typeface="Calibri" panose="020F0502020204030204" pitchFamily="34" charset="0"/>
                <a:ea typeface="Times New Roman" panose="02020603050405020304" pitchFamily="18" charset="0"/>
              </a:rPr>
              <a:t>Kompetenzfragen</a:t>
            </a:r>
            <a:r>
              <a:rPr lang="de-DE" b="1" dirty="0">
                <a:solidFill>
                  <a:srgbClr val="000000"/>
                </a:solidFill>
                <a:latin typeface="Calibri" panose="020F0502020204030204" pitchFamily="34" charset="0"/>
                <a:ea typeface="Times New Roman" panose="02020603050405020304" pitchFamily="18"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rPr>
              <a:t>oder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Voraussetzungen zur Durchführung von Projekten </a:t>
            </a:r>
            <a:r>
              <a:rPr lang="de-DE" sz="1800" dirty="0">
                <a:effectLst/>
                <a:latin typeface="Calibri" panose="020F0502020204030204" pitchFamily="34" charset="0"/>
                <a:ea typeface="Times New Roman" panose="02020603050405020304" pitchFamily="18" charset="0"/>
                <a:cs typeface="Calibri" panose="020F0502020204030204" pitchFamily="34" charset="0"/>
              </a:rPr>
              <a:t>sowie</a:t>
            </a:r>
          </a:p>
          <a:p>
            <a:pPr algn="l"/>
            <a:endParaRPr lang="de-DE" b="1" dirty="0">
              <a:latin typeface="Calibri" panose="020F0502020204030204" pitchFamily="34" charset="0"/>
              <a:ea typeface="Times New Roman" panose="02020603050405020304" pitchFamily="18" charset="0"/>
              <a:cs typeface="Calibri" panose="020F0502020204030204" pitchFamily="34" charset="0"/>
            </a:endParaRPr>
          </a:p>
          <a:p>
            <a:pPr algn="l"/>
            <a:r>
              <a:rPr lang="de-DE" sz="1800" b="1" dirty="0">
                <a:effectLst/>
                <a:latin typeface="Calibri" panose="020F0502020204030204" pitchFamily="34" charset="0"/>
                <a:ea typeface="Times New Roman" panose="02020603050405020304" pitchFamily="18" charset="0"/>
                <a:cs typeface="Calibri" panose="020F0502020204030204" pitchFamily="34" charset="0"/>
              </a:rPr>
              <a:t>Neuaufnahme/Mitwirkung im Vorstand.</a:t>
            </a:r>
            <a:br>
              <a:rPr lang="de-DE" sz="1800" dirty="0">
                <a:effectLst/>
                <a:latin typeface="Calibri" panose="020F0502020204030204" pitchFamily="34" charset="0"/>
                <a:ea typeface="Calibri" panose="020F0502020204030204" pitchFamily="34" charset="0"/>
              </a:rPr>
            </a:br>
            <a:endParaRPr lang="de-DE" sz="1800" dirty="0"/>
          </a:p>
        </p:txBody>
      </p:sp>
    </p:spTree>
    <p:extLst>
      <p:ext uri="{BB962C8B-B14F-4D97-AF65-F5344CB8AC3E}">
        <p14:creationId xmlns:p14="http://schemas.microsoft.com/office/powerpoint/2010/main" val="3431406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b="1" dirty="0"/>
              <a:t>NABU Düsseldorf e. V. </a:t>
            </a:r>
          </a:p>
        </p:txBody>
      </p:sp>
      <p:sp>
        <p:nvSpPr>
          <p:cNvPr id="4" name="Foliennummernplatzhalter 3"/>
          <p:cNvSpPr>
            <a:spLocks noGrp="1"/>
          </p:cNvSpPr>
          <p:nvPr>
            <p:ph type="sldNum" sz="quarter" idx="12"/>
          </p:nvPr>
        </p:nvSpPr>
        <p:spPr/>
        <p:txBody>
          <a:bodyPr/>
          <a:lstStyle/>
          <a:p>
            <a:fld id="{9D26C6B8-7DF4-4F01-8878-A6272B56DAC3}" type="slidenum">
              <a:rPr lang="de-DE" smtClean="0"/>
              <a:pPr/>
              <a:t>19</a:t>
            </a:fld>
            <a:endParaRPr lang="de-DE"/>
          </a:p>
        </p:txBody>
      </p:sp>
      <p:sp>
        <p:nvSpPr>
          <p:cNvPr id="6" name="Inhaltsplatzhalter 5"/>
          <p:cNvSpPr>
            <a:spLocks noGrp="1"/>
          </p:cNvSpPr>
          <p:nvPr>
            <p:ph idx="1"/>
          </p:nvPr>
        </p:nvSpPr>
        <p:spPr>
          <a:xfrm>
            <a:off x="4716016" y="3717032"/>
            <a:ext cx="4238075" cy="1591656"/>
          </a:xfrm>
        </p:spPr>
        <p:txBody>
          <a:bodyPr/>
          <a:lstStyle/>
          <a:p>
            <a:pPr>
              <a:spcBef>
                <a:spcPts val="0"/>
              </a:spcBef>
            </a:pPr>
            <a:r>
              <a:rPr lang="de-DE" sz="1600" b="1" dirty="0">
                <a:latin typeface="Calibri" panose="020F0502020204030204" pitchFamily="34" charset="0"/>
                <a:cs typeface="Calibri" panose="020F0502020204030204" pitchFamily="34" charset="0"/>
              </a:rPr>
              <a:t>NABU Düsseldorf e.V.</a:t>
            </a:r>
          </a:p>
          <a:p>
            <a:pPr>
              <a:spcBef>
                <a:spcPts val="0"/>
              </a:spcBef>
            </a:pPr>
            <a:r>
              <a:rPr lang="de-DE" sz="1600" b="1" dirty="0">
                <a:latin typeface="Calibri" panose="020F0502020204030204" pitchFamily="34" charset="0"/>
                <a:cs typeface="Calibri" panose="020F0502020204030204" pitchFamily="34" charset="0"/>
              </a:rPr>
              <a:t>Völklinger Straße 7-9</a:t>
            </a:r>
          </a:p>
          <a:p>
            <a:pPr>
              <a:spcBef>
                <a:spcPts val="0"/>
              </a:spcBef>
            </a:pPr>
            <a:r>
              <a:rPr lang="de-DE" sz="1600" b="1" dirty="0">
                <a:latin typeface="Calibri" panose="020F0502020204030204" pitchFamily="34" charset="0"/>
                <a:cs typeface="Calibri" panose="020F0502020204030204" pitchFamily="34" charset="0"/>
              </a:rPr>
              <a:t>40219 Düsseldorf</a:t>
            </a:r>
          </a:p>
          <a:p>
            <a:pPr>
              <a:spcBef>
                <a:spcPts val="0"/>
              </a:spcBef>
            </a:pPr>
            <a:r>
              <a:rPr lang="de-DE" sz="1600" b="1" dirty="0">
                <a:latin typeface="Calibri" panose="020F0502020204030204" pitchFamily="34" charset="0"/>
                <a:cs typeface="Calibri" panose="020F0502020204030204" pitchFamily="34" charset="0"/>
              </a:rPr>
              <a:t>oeffentlichkeitsarbeit@nabu-duesseldorf.de</a:t>
            </a:r>
          </a:p>
          <a:p>
            <a:pPr>
              <a:spcBef>
                <a:spcPts val="0"/>
              </a:spcBef>
            </a:pPr>
            <a:r>
              <a:rPr lang="de-DE" sz="1600" b="1" dirty="0">
                <a:solidFill>
                  <a:schemeClr val="tx2"/>
                </a:solidFill>
                <a:latin typeface="Calibri" panose="020F0502020204030204" pitchFamily="34" charset="0"/>
                <a:cs typeface="Calibri" panose="020F0502020204030204" pitchFamily="34" charset="0"/>
                <a:hlinkClick r:id="rId3"/>
              </a:rPr>
              <a:t>www.nabu-duesseldorf.de</a:t>
            </a:r>
            <a:endParaRPr lang="de-DE" sz="1600" b="1" dirty="0">
              <a:solidFill>
                <a:schemeClr val="tx2"/>
              </a:solidFill>
              <a:latin typeface="Calibri" panose="020F0502020204030204" pitchFamily="34" charset="0"/>
              <a:cs typeface="Calibri" panose="020F0502020204030204" pitchFamily="34" charset="0"/>
            </a:endParaRPr>
          </a:p>
        </p:txBody>
      </p:sp>
      <p:sp>
        <p:nvSpPr>
          <p:cNvPr id="5" name="Titel 4"/>
          <p:cNvSpPr>
            <a:spLocks noGrp="1"/>
          </p:cNvSpPr>
          <p:nvPr>
            <p:ph type="title"/>
          </p:nvPr>
        </p:nvSpPr>
        <p:spPr>
          <a:xfrm>
            <a:off x="2411760" y="1871936"/>
            <a:ext cx="6732239" cy="1496904"/>
          </a:xfrm>
        </p:spPr>
        <p:txBody>
          <a:bodyPr/>
          <a:lstStyle/>
          <a:p>
            <a:r>
              <a:rPr lang="de-DE" sz="2800" dirty="0">
                <a:latin typeface="Calibri" panose="020F0502020204030204" pitchFamily="34" charset="0"/>
                <a:cs typeface="Calibri" panose="020F0502020204030204" pitchFamily="34" charset="0"/>
              </a:rPr>
              <a:t>Vielen Dank für Ihre Aufmerksamkeit!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473" imgH="476" progId="TCLayout.ActiveDocument.1">
                  <p:embed/>
                </p:oleObj>
              </mc:Choice>
              <mc:Fallback>
                <p:oleObj name="think-cell Folie" r:id="rId5" imgW="473" imgH="476" progId="TCLayout.ActiveDocument.1">
                  <p:embed/>
                  <p:pic>
                    <p:nvPicPr>
                      <p:cNvPr id="3" name="Objek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3200" b="1" dirty="0">
              <a:latin typeface="Source Sans Pro"/>
              <a:ea typeface="+mj-ea"/>
              <a:sym typeface="Source Sans Pro"/>
            </a:endParaRPr>
          </a:p>
        </p:txBody>
      </p:sp>
      <p:sp>
        <p:nvSpPr>
          <p:cNvPr id="8" name="Titel 7"/>
          <p:cNvSpPr>
            <a:spLocks noGrp="1"/>
          </p:cNvSpPr>
          <p:nvPr>
            <p:ph type="title"/>
          </p:nvPr>
        </p:nvSpPr>
        <p:spPr>
          <a:xfrm>
            <a:off x="250825" y="43723"/>
            <a:ext cx="8435975" cy="792989"/>
          </a:xfrm>
        </p:spPr>
        <p:txBody>
          <a:bodyPr vert="horz" lIns="0" tIns="0" rIns="0" bIns="0" rtlCol="0" anchor="ctr" anchorCtr="0">
            <a:noAutofit/>
          </a:bodyPr>
          <a:lstStyle/>
          <a:p>
            <a:pPr algn="ctr"/>
            <a:r>
              <a:rPr lang="de-DE" sz="2800"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rPr>
              <a:t>Tagesordnung Mitgliederversammlung</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NABU Düsseldorf e. V. am 18.04.2023 um 20 Uhr</a:t>
            </a:r>
          </a:p>
        </p:txBody>
      </p:sp>
      <p:sp>
        <p:nvSpPr>
          <p:cNvPr id="9" name="Inhaltsplatzhalter 8"/>
          <p:cNvSpPr>
            <a:spLocks noGrp="1"/>
          </p:cNvSpPr>
          <p:nvPr>
            <p:ph idx="1"/>
          </p:nvPr>
        </p:nvSpPr>
        <p:spPr>
          <a:xfrm>
            <a:off x="395536" y="764704"/>
            <a:ext cx="8291264" cy="5688632"/>
          </a:xfrm>
        </p:spPr>
        <p:txBody>
          <a:bodyPr/>
          <a:lstStyle/>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1.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Eröffnung der Mitgliederversammlung </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2.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Begrüßung der Gäste</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3.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Wahl der Protokollführerin /des Protokollführers</a:t>
            </a:r>
          </a:p>
          <a:p>
            <a:pPr marL="342900" indent="-342900">
              <a:spcBef>
                <a:spcPts val="0"/>
              </a:spcBef>
              <a:spcAft>
                <a:spcPts val="200"/>
              </a:spcAft>
              <a:buAutoNum type="arabicPeriod" startAt="4"/>
            </a:pP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Feststellung der ordnungsgemäßen Einladung und Beschlussfähigkeit </a:t>
            </a:r>
          </a:p>
          <a:p>
            <a:pPr marL="342900" indent="-342900">
              <a:spcBef>
                <a:spcPts val="0"/>
              </a:spcBef>
              <a:spcAft>
                <a:spcPts val="200"/>
              </a:spcAft>
              <a:buAutoNum type="arabicPeriod" startAt="4"/>
            </a:pP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Rechenschaftsbericht des Vorstands über die Tätigkeiten des Vereins </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6.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Aussprache zu TOP 5 und 6</a:t>
            </a:r>
          </a:p>
          <a:p>
            <a:pPr marL="342900" indent="-342900">
              <a:spcBef>
                <a:spcPts val="0"/>
              </a:spcBef>
              <a:spcAft>
                <a:spcPts val="200"/>
              </a:spcAft>
              <a:buAutoNum type="arabicPeriod" startAt="7"/>
            </a:pP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Vorstellung der Geschäftsordnung des Vorstands gem. § 15 Absatz 2 der Satzung</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8.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Beschlussfassung über die Entlastung des Vorstands</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9.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Kassenbericht</a:t>
            </a:r>
          </a:p>
          <a:p>
            <a:pPr>
              <a:spcBef>
                <a:spcPts val="0"/>
              </a:spcBef>
              <a:spcAft>
                <a:spcPts val="200"/>
              </a:spcAft>
            </a:pPr>
            <a:r>
              <a:rPr lang="de-DE" sz="1400" kern="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1. Bericht des Schatzmeisters</a:t>
            </a:r>
          </a:p>
          <a:p>
            <a:pPr>
              <a:spcBef>
                <a:spcPts val="0"/>
              </a:spcBef>
              <a:spcAft>
                <a:spcPts val="200"/>
              </a:spcAft>
            </a:pPr>
            <a:r>
              <a:rPr lang="de-DE" sz="1400" kern="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2. Bericht der Kassenprüfer</a:t>
            </a:r>
          </a:p>
          <a:p>
            <a:pPr>
              <a:spcBef>
                <a:spcPts val="0"/>
              </a:spcBef>
              <a:spcAft>
                <a:spcPts val="200"/>
              </a:spcAft>
            </a:pPr>
            <a:r>
              <a:rPr lang="de-DE" sz="1400" kern="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10</a:t>
            </a: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a:t>
            </a:r>
            <a:r>
              <a:rPr lang="de-DE" sz="1400" kern="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Haushaltsplan 2023/24</a:t>
            </a:r>
          </a:p>
          <a:p>
            <a:pPr>
              <a:spcBef>
                <a:spcPts val="0"/>
              </a:spcBef>
              <a:spcAft>
                <a:spcPts val="200"/>
              </a:spcAft>
            </a:pPr>
            <a:r>
              <a:rPr lang="de-DE" sz="1400" kern="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1.  Vorstellung durch den Schatzmeister</a:t>
            </a:r>
          </a:p>
          <a:p>
            <a:pPr>
              <a:spcBef>
                <a:spcPts val="0"/>
              </a:spcBef>
              <a:spcAft>
                <a:spcPts val="200"/>
              </a:spcAft>
            </a:pPr>
            <a:r>
              <a:rPr lang="de-DE" sz="1400" kern="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2. Genehmigung durch die Mitgliederversammlung</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11.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Wahl der Kassenprüfer</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12.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Vorstandswahl</a:t>
            </a:r>
          </a:p>
          <a:p>
            <a:pPr>
              <a:spcBef>
                <a:spcPts val="0"/>
              </a:spcBef>
              <a:spcAft>
                <a:spcPts val="200"/>
              </a:spcAft>
            </a:pPr>
            <a:r>
              <a:rPr lang="de-DE" sz="1400" kern="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1. Bericht über Veränderungen im Vorstand</a:t>
            </a:r>
          </a:p>
          <a:p>
            <a:pPr>
              <a:spcBef>
                <a:spcPts val="0"/>
              </a:spcBef>
              <a:spcAft>
                <a:spcPts val="200"/>
              </a:spcAft>
            </a:pPr>
            <a:r>
              <a:rPr lang="de-DE" sz="1400" kern="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2. Wahl eines Wahlleiters </a:t>
            </a:r>
          </a:p>
          <a:p>
            <a:pPr>
              <a:spcBef>
                <a:spcPts val="0"/>
              </a:spcBef>
              <a:spcAft>
                <a:spcPts val="200"/>
              </a:spcAft>
            </a:pPr>
            <a:r>
              <a:rPr lang="de-DE" sz="1400" kern="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3. Zu den Wiederwahlen stehen an:</a:t>
            </a:r>
          </a:p>
          <a:p>
            <a:pPr>
              <a:spcBef>
                <a:spcPts val="0"/>
              </a:spcBef>
              <a:spcAft>
                <a:spcPts val="200"/>
              </a:spcAft>
            </a:pP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 Gerda Hucklenbroich (Vorsitzende)</a:t>
            </a:r>
          </a:p>
          <a:p>
            <a:pPr>
              <a:spcBef>
                <a:spcPts val="0"/>
              </a:spcBef>
              <a:spcAft>
                <a:spcPts val="200"/>
              </a:spcAft>
            </a:pP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kern="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Monika Neubauer (Beisitzer)</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13.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Wahl der Delegierten zur Landesvertreterversammlung am 17. September 2023</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14.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Diskussion über Anträge und Beschlussfassung</a:t>
            </a:r>
          </a:p>
          <a:p>
            <a:pPr>
              <a:spcBef>
                <a:spcPts val="0"/>
              </a:spcBef>
              <a:spcAft>
                <a:spcPts val="200"/>
              </a:spcAft>
            </a:pPr>
            <a:r>
              <a:rPr lang="de-DE" sz="1400" u="none" strike="noStrike" kern="0" spc="0" dirty="0">
                <a:solidFill>
                  <a:srgbClr val="0070C0"/>
                </a:solidFill>
                <a:uFill>
                  <a:solidFill>
                    <a:srgbClr val="000000"/>
                  </a:solidFill>
                </a:uFill>
                <a:latin typeface="Calibri" panose="020F0502020204030204" pitchFamily="34" charset="0"/>
                <a:ea typeface="Arial Unicode MS"/>
                <a:cs typeface="Calibri" panose="020F0502020204030204" pitchFamily="34" charset="0"/>
              </a:rPr>
              <a:t>15.    </a:t>
            </a:r>
            <a:r>
              <a:rPr lang="de-DE" sz="1400" u="none" strike="noStrike" kern="0" spc="0" dirty="0">
                <a:solidFill>
                  <a:srgbClr val="000000"/>
                </a:solidFill>
                <a:uFill>
                  <a:solidFill>
                    <a:srgbClr val="000000"/>
                  </a:solidFill>
                </a:uFill>
                <a:latin typeface="Calibri" panose="020F0502020204030204" pitchFamily="34" charset="0"/>
                <a:ea typeface="Arial Unicode MS"/>
                <a:cs typeface="Calibri" panose="020F0502020204030204" pitchFamily="34" charset="0"/>
              </a:rPr>
              <a:t>Verschiedenes</a:t>
            </a:r>
          </a:p>
          <a:p>
            <a:endParaRPr lang="de-DE" sz="1600" b="1" dirty="0"/>
          </a:p>
        </p:txBody>
      </p:sp>
      <p:sp>
        <p:nvSpPr>
          <p:cNvPr id="6" name="Foliennummernplatzhalter 5"/>
          <p:cNvSpPr>
            <a:spLocks noGrp="1"/>
          </p:cNvSpPr>
          <p:nvPr>
            <p:ph type="sldNum" sz="quarter" idx="12"/>
          </p:nvPr>
        </p:nvSpPr>
        <p:spPr/>
        <p:txBody>
          <a:bodyPr/>
          <a:lstStyle/>
          <a:p>
            <a:fld id="{9D26C6B8-7DF4-4F01-8878-A6272B56DAC3}" type="slidenum">
              <a:rPr lang="de-DE" smtClean="0"/>
              <a:pPr/>
              <a:t>2</a:t>
            </a:fld>
            <a:endParaRPr lang="de-DE"/>
          </a:p>
        </p:txBody>
      </p:sp>
      <p:pic>
        <p:nvPicPr>
          <p:cNvPr id="12" name="Grafik 11">
            <a:extLst>
              <a:ext uri="{FF2B5EF4-FFF2-40B4-BE49-F238E27FC236}">
                <a16:creationId xmlns:a16="http://schemas.microsoft.com/office/drawing/2014/main" id="{A93F580C-4D71-E05C-636C-14A1BCEE69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40352" y="57600"/>
            <a:ext cx="1296144" cy="1151332"/>
          </a:xfrm>
          <a:prstGeom prst="rect">
            <a:avLst/>
          </a:prstGeom>
        </p:spPr>
      </p:pic>
    </p:spTree>
    <p:extLst>
      <p:ext uri="{BB962C8B-B14F-4D97-AF65-F5344CB8AC3E}">
        <p14:creationId xmlns:p14="http://schemas.microsoft.com/office/powerpoint/2010/main" val="16328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platzhalter 13">
            <a:extLst>
              <a:ext uri="{FF2B5EF4-FFF2-40B4-BE49-F238E27FC236}">
                <a16:creationId xmlns:a16="http://schemas.microsoft.com/office/drawing/2014/main" id="{0DED9245-5D0F-487D-B7E6-211310461953}"/>
              </a:ext>
            </a:extLst>
          </p:cNvPr>
          <p:cNvSpPr txBox="1">
            <a:spLocks/>
          </p:cNvSpPr>
          <p:nvPr/>
        </p:nvSpPr>
        <p:spPr>
          <a:xfrm>
            <a:off x="2249742" y="1686728"/>
            <a:ext cx="4801718" cy="216794"/>
          </a:xfrm>
          <a:prstGeom prst="rect">
            <a:avLst/>
          </a:prstGeom>
        </p:spPr>
        <p:txBody>
          <a:bodyPr vert="horz" lIns="0" tIns="0" rIns="0" bIns="0" rtlCol="0">
            <a:noAutofit/>
          </a:bodyPr>
          <a:lstStyle>
            <a:lvl1pPr marL="0" indent="0" algn="l" defTabSz="914400" rtl="0" eaLnBrk="1" latinLnBrk="0" hangingPunct="1">
              <a:spcBef>
                <a:spcPts val="1000"/>
              </a:spcBef>
              <a:spcAft>
                <a:spcPts val="0"/>
              </a:spcAft>
              <a:buClr>
                <a:schemeClr val="tx2"/>
              </a:buClr>
              <a:buSzPct val="85000"/>
              <a:buFont typeface="Arial" pitchFamily="34" charset="0"/>
              <a:buNone/>
              <a:defRPr sz="1400" kern="1200" baseline="0">
                <a:solidFill>
                  <a:schemeClr val="tx1"/>
                </a:solidFill>
                <a:latin typeface="Source Sans Pro"/>
                <a:ea typeface="+mn-ea"/>
                <a:cs typeface="Source Sans Pro"/>
              </a:defRPr>
            </a:lvl1pPr>
            <a:lvl2pPr marL="176400" indent="-176400" algn="l" defTabSz="914400" rtl="0" eaLnBrk="1" latinLnBrk="0" hangingPunct="1">
              <a:spcBef>
                <a:spcPts val="1000"/>
              </a:spcBef>
              <a:spcAft>
                <a:spcPts val="0"/>
              </a:spcAft>
              <a:buClr>
                <a:schemeClr val="tx2"/>
              </a:buClr>
              <a:buSzPct val="100000"/>
              <a:buFont typeface="Arial"/>
              <a:buChar char="•"/>
              <a:defRPr sz="1400" kern="1200" baseline="0">
                <a:solidFill>
                  <a:schemeClr val="tx1"/>
                </a:solidFill>
                <a:latin typeface="Source Sans Pro"/>
                <a:ea typeface="+mn-ea"/>
                <a:cs typeface="Source Sans Pro"/>
              </a:defRPr>
            </a:lvl2pPr>
            <a:lvl3pPr marL="363600" indent="-176400" algn="l" defTabSz="914400" rtl="0" eaLnBrk="1" latinLnBrk="0" hangingPunct="1">
              <a:spcBef>
                <a:spcPts val="1000"/>
              </a:spcBef>
              <a:spcAft>
                <a:spcPts val="0"/>
              </a:spcAft>
              <a:buClr>
                <a:schemeClr val="tx2"/>
              </a:buClr>
              <a:buSzPct val="100000"/>
              <a:buFont typeface="Arial"/>
              <a:buChar char="•"/>
              <a:defRPr sz="1400" kern="1200" baseline="0">
                <a:solidFill>
                  <a:schemeClr val="tx1"/>
                </a:solidFill>
                <a:latin typeface="Source Sans Pro"/>
                <a:ea typeface="+mn-ea"/>
                <a:cs typeface="Source Sans Pro"/>
              </a:defRPr>
            </a:lvl3pPr>
            <a:lvl4pPr marL="543600" indent="-183600" algn="l" defTabSz="914400" rtl="0" eaLnBrk="1" latinLnBrk="0" hangingPunct="1">
              <a:spcBef>
                <a:spcPts val="1000"/>
              </a:spcBef>
              <a:spcAft>
                <a:spcPts val="0"/>
              </a:spcAft>
              <a:buClr>
                <a:schemeClr val="tx2"/>
              </a:buClr>
              <a:buFont typeface="Arial"/>
              <a:buChar char="•"/>
              <a:defRPr sz="1400" kern="1200" baseline="0">
                <a:solidFill>
                  <a:schemeClr val="tx1"/>
                </a:solidFill>
                <a:latin typeface="Source Sans Pro"/>
                <a:ea typeface="+mn-ea"/>
                <a:cs typeface="Source Sans Pro"/>
              </a:defRPr>
            </a:lvl4pPr>
            <a:lvl5pPr marL="716400" indent="-176400" algn="l" defTabSz="914400" rtl="0" eaLnBrk="1" latinLnBrk="0" hangingPunct="1">
              <a:spcBef>
                <a:spcPts val="1000"/>
              </a:spcBef>
              <a:spcAft>
                <a:spcPts val="0"/>
              </a:spcAft>
              <a:buClr>
                <a:schemeClr val="tx2"/>
              </a:buClr>
              <a:buSzPct val="100000"/>
              <a:buFont typeface="Arial"/>
              <a:buChar char="•"/>
              <a:defRPr sz="1400" kern="1200" baseline="0">
                <a:solidFill>
                  <a:schemeClr val="tx1"/>
                </a:solidFill>
                <a:latin typeface="Source Sans Pro"/>
                <a:ea typeface="+mn-ea"/>
                <a:cs typeface="Source Sans Pro"/>
              </a:defRPr>
            </a:lvl5pPr>
            <a:lvl6pPr marL="36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6pPr>
            <a:lvl7pPr marL="72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7pPr>
            <a:lvl8pPr marL="108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8pPr>
            <a:lvl9pPr marL="144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9pPr>
          </a:lstStyle>
          <a:p>
            <a:pPr>
              <a:buClr>
                <a:srgbClr val="0068B4"/>
              </a:buClr>
            </a:pPr>
            <a:endParaRPr lang="de-DE" sz="1013" b="1" dirty="0">
              <a:solidFill>
                <a:srgbClr val="008143">
                  <a:lumMod val="75000"/>
                </a:srgbClr>
              </a:solidFill>
            </a:endParaRPr>
          </a:p>
        </p:txBody>
      </p:sp>
      <p:sp>
        <p:nvSpPr>
          <p:cNvPr id="22" name="Titel 1">
            <a:extLst>
              <a:ext uri="{FF2B5EF4-FFF2-40B4-BE49-F238E27FC236}">
                <a16:creationId xmlns:a16="http://schemas.microsoft.com/office/drawing/2014/main" id="{77A29B70-A09E-7D42-A013-B111B82FB023}"/>
              </a:ext>
            </a:extLst>
          </p:cNvPr>
          <p:cNvSpPr>
            <a:spLocks noGrp="1"/>
          </p:cNvSpPr>
          <p:nvPr>
            <p:ph type="title"/>
          </p:nvPr>
        </p:nvSpPr>
        <p:spPr>
          <a:xfrm>
            <a:off x="506028" y="277210"/>
            <a:ext cx="7152073" cy="513349"/>
          </a:xfrm>
        </p:spPr>
        <p:txBody>
          <a:bodyPr anchor="ctr"/>
          <a:lstStyle/>
          <a:p>
            <a:r>
              <a:rPr lang="de-DE" sz="2800" dirty="0">
                <a:latin typeface="Calibri" panose="020F0502020204030204" pitchFamily="34" charset="0"/>
                <a:cs typeface="Calibri" panose="020F0502020204030204" pitchFamily="34" charset="0"/>
              </a:rPr>
              <a:t>NABU Düsseldorf e. V. – Öffentlichkeitsarbeit</a:t>
            </a:r>
          </a:p>
        </p:txBody>
      </p:sp>
      <p:sp>
        <p:nvSpPr>
          <p:cNvPr id="12" name="Rechteck 11">
            <a:extLst>
              <a:ext uri="{FF2B5EF4-FFF2-40B4-BE49-F238E27FC236}">
                <a16:creationId xmlns:a16="http://schemas.microsoft.com/office/drawing/2014/main" id="{21323F45-A9B2-9044-B435-A79515CB1D20}"/>
              </a:ext>
            </a:extLst>
          </p:cNvPr>
          <p:cNvSpPr/>
          <p:nvPr/>
        </p:nvSpPr>
        <p:spPr>
          <a:xfrm>
            <a:off x="446103" y="922200"/>
            <a:ext cx="8595804" cy="5621924"/>
          </a:xfrm>
          <a:prstGeom prst="rect">
            <a:avLst/>
          </a:prstGeom>
        </p:spPr>
        <p:txBody>
          <a:bodyPr wrap="square">
            <a:spAutoFit/>
          </a:bodyPr>
          <a:lstStyle/>
          <a:p>
            <a:pPr>
              <a:lnSpc>
                <a:spcPct val="107000"/>
              </a:lnSpc>
              <a:spcAft>
                <a:spcPts val="600"/>
              </a:spcAft>
            </a:pPr>
            <a:r>
              <a:rPr lang="de-DE" sz="1600" b="1" dirty="0">
                <a:solidFill>
                  <a:srgbClr val="0070C0"/>
                </a:solidFill>
                <a:latin typeface="Calibri" panose="020F0502020204030204" pitchFamily="34" charset="0"/>
                <a:ea typeface="Calibri" panose="020F0502020204030204" pitchFamily="34" charset="0"/>
                <a:cs typeface="Calibri" panose="020F0502020204030204" pitchFamily="34" charset="0"/>
              </a:rPr>
              <a:t>Homepage: </a:t>
            </a:r>
            <a:r>
              <a:rPr lang="de-DE" sz="1600" b="1" u="sng" dirty="0">
                <a:solidFill>
                  <a:srgbClr val="0070C0"/>
                </a:solidFill>
                <a:latin typeface="Calibri" panose="020F0502020204030204" pitchFamily="34" charset="0"/>
                <a:ea typeface="Calibri" panose="020F0502020204030204" pitchFamily="34" charset="0"/>
                <a:cs typeface="Calibri" panose="020F0502020204030204" pitchFamily="34" charset="0"/>
              </a:rPr>
              <a:t>www.nabu-duesseldorf.de</a:t>
            </a:r>
          </a:p>
          <a:p>
            <a:pPr>
              <a:lnSpc>
                <a:spcPct val="107000"/>
              </a:lnSpc>
              <a:spcAft>
                <a:spcPts val="600"/>
              </a:spcAft>
            </a:pPr>
            <a:endParaRPr lang="de-DE" sz="800" b="1" dirty="0">
              <a:solidFill>
                <a:srgbClr val="0070C0"/>
              </a:solidFill>
              <a:latin typeface="Source Sans Pro"/>
              <a:ea typeface="Calibri" panose="020F0502020204030204" pitchFamily="34" charset="0"/>
              <a:cs typeface="Times New Roman" panose="02020603050405020304" pitchFamily="18" charset="0"/>
            </a:endParaRPr>
          </a:p>
          <a:p>
            <a:pPr marL="214313" indent="-214313">
              <a:lnSpc>
                <a:spcPct val="107000"/>
              </a:lnSpc>
              <a:spcAft>
                <a:spcPts val="600"/>
              </a:spcAft>
              <a:buFont typeface="Arial" panose="020B0604020202020204" pitchFamily="34" charset="0"/>
              <a:buChar char="•"/>
            </a:pPr>
            <a:r>
              <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rPr>
              <a:t>Amphibien                         </a:t>
            </a:r>
          </a:p>
          <a:p>
            <a:pPr marL="214313" indent="-214313">
              <a:lnSpc>
                <a:spcPct val="107000"/>
              </a:lnSpc>
              <a:spcAft>
                <a:spcPts val="600"/>
              </a:spcAft>
              <a:buFont typeface="Arial" panose="020B0604020202020204" pitchFamily="34" charset="0"/>
              <a:buChar char="•"/>
            </a:pPr>
            <a:r>
              <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rPr>
              <a:t>Fleher Feld  </a:t>
            </a:r>
          </a:p>
          <a:p>
            <a:pPr marL="214313" indent="-214313">
              <a:lnSpc>
                <a:spcPct val="107000"/>
              </a:lnSpc>
              <a:spcAft>
                <a:spcPts val="600"/>
              </a:spcAft>
              <a:buFont typeface="Arial" panose="020B0604020202020204" pitchFamily="34" charset="0"/>
              <a:buChar char="•"/>
            </a:pPr>
            <a:r>
              <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rPr>
              <a:t>Handy-Recycling</a:t>
            </a:r>
          </a:p>
          <a:p>
            <a:pPr marL="214313" indent="-214313">
              <a:lnSpc>
                <a:spcPct val="107000"/>
              </a:lnSpc>
              <a:spcAft>
                <a:spcPts val="600"/>
              </a:spcAft>
              <a:buFont typeface="Arial" panose="020B0604020202020204" pitchFamily="34" charset="0"/>
              <a:buChar char="•"/>
            </a:pPr>
            <a:r>
              <a:rPr lang="de-DE" sz="1600" dirty="0" err="1">
                <a:solidFill>
                  <a:srgbClr val="292934"/>
                </a:solidFill>
                <a:latin typeface="Calibri" panose="020F0502020204030204" pitchFamily="34" charset="0"/>
                <a:ea typeface="Calibri" panose="020F0502020204030204" pitchFamily="34" charset="0"/>
                <a:cs typeface="Calibri" panose="020F0502020204030204" pitchFamily="34" charset="0"/>
              </a:rPr>
              <a:t>NABUtop</a:t>
            </a:r>
            <a:endPar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endParaRPr>
          </a:p>
          <a:p>
            <a:pPr marL="214313" indent="-214313">
              <a:lnSpc>
                <a:spcPct val="107000"/>
              </a:lnSpc>
              <a:spcAft>
                <a:spcPts val="600"/>
              </a:spcAft>
              <a:buFont typeface="Arial" panose="020B0604020202020204" pitchFamily="34" charset="0"/>
              <a:buChar char="•"/>
            </a:pPr>
            <a:r>
              <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rPr>
              <a:t>NAJU Kids und NAJU Jugendgruppe </a:t>
            </a:r>
          </a:p>
          <a:p>
            <a:pPr marL="214313" indent="-214313">
              <a:lnSpc>
                <a:spcPct val="107000"/>
              </a:lnSpc>
              <a:spcAft>
                <a:spcPts val="600"/>
              </a:spcAft>
              <a:buFont typeface="Arial" panose="020B0604020202020204" pitchFamily="34" charset="0"/>
              <a:buChar char="•"/>
            </a:pPr>
            <a:r>
              <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rPr>
              <a:t>Ornithologie </a:t>
            </a:r>
          </a:p>
          <a:p>
            <a:pPr marL="214313" indent="-214313">
              <a:lnSpc>
                <a:spcPct val="107000"/>
              </a:lnSpc>
              <a:spcAft>
                <a:spcPts val="600"/>
              </a:spcAft>
              <a:buFont typeface="Arial" panose="020B0604020202020204" pitchFamily="34" charset="0"/>
              <a:buChar char="•"/>
            </a:pPr>
            <a:r>
              <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rPr>
              <a:t>Streuobstwiese</a:t>
            </a:r>
          </a:p>
          <a:p>
            <a:pPr marL="214313" indent="-214313">
              <a:lnSpc>
                <a:spcPct val="107000"/>
              </a:lnSpc>
              <a:spcAft>
                <a:spcPts val="600"/>
              </a:spcAft>
              <a:buFont typeface="Arial" panose="020B0604020202020204" pitchFamily="34" charset="0"/>
              <a:buChar char="•"/>
            </a:pPr>
            <a:r>
              <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rPr>
              <a:t>Wildblumenwiesen</a:t>
            </a:r>
          </a:p>
          <a:p>
            <a:pPr marL="214313" indent="-214313">
              <a:lnSpc>
                <a:spcPct val="107000"/>
              </a:lnSpc>
              <a:spcAft>
                <a:spcPts val="600"/>
              </a:spcAft>
              <a:buFont typeface="Arial" panose="020B0604020202020204" pitchFamily="34" charset="0"/>
              <a:buChar char="•"/>
            </a:pPr>
            <a:r>
              <a:rPr lang="de-DE" sz="1600" dirty="0">
                <a:solidFill>
                  <a:srgbClr val="292934"/>
                </a:solidFill>
                <a:latin typeface="Calibri" panose="020F0502020204030204" pitchFamily="34" charset="0"/>
                <a:ea typeface="Calibri" panose="020F0502020204030204" pitchFamily="34" charset="0"/>
                <a:cs typeface="Calibri" panose="020F0502020204030204" pitchFamily="34" charset="0"/>
              </a:rPr>
              <a:t>2023 in Planung  - neue Pilz - AG</a:t>
            </a:r>
          </a:p>
          <a:p>
            <a:pPr marL="214313" indent="-214313">
              <a:lnSpc>
                <a:spcPct val="107000"/>
              </a:lnSpc>
              <a:spcAft>
                <a:spcPts val="600"/>
              </a:spcAft>
              <a:buFont typeface="Arial" panose="020B0604020202020204" pitchFamily="34" charset="0"/>
              <a:buChar char="•"/>
            </a:pPr>
            <a:endParaRPr lang="de-DE" sz="800" dirty="0">
              <a:solidFill>
                <a:srgbClr val="292934"/>
              </a:solidFill>
              <a:latin typeface="Source Sans Pro"/>
              <a:ea typeface="Calibri" panose="020F0502020204030204" pitchFamily="34" charset="0"/>
              <a:cs typeface="Times New Roman" panose="02020603050405020304" pitchFamily="18" charset="0"/>
            </a:endParaRPr>
          </a:p>
          <a:p>
            <a:pPr>
              <a:spcAft>
                <a:spcPts val="600"/>
              </a:spcAft>
            </a:pPr>
            <a:r>
              <a:rPr lang="de-DE" sz="1600" dirty="0">
                <a:latin typeface="Calibri" panose="020F0502020204030204" pitchFamily="34" charset="0"/>
                <a:ea typeface="Calibri" panose="020F0502020204030204" pitchFamily="34" charset="0"/>
                <a:cs typeface="Calibri" panose="020F0502020204030204" pitchFamily="34" charset="0"/>
              </a:rPr>
              <a:t>Aktuelle Beiträge auf der Homepage: </a:t>
            </a:r>
            <a:r>
              <a:rPr lang="de-DE" sz="1600" u="sng" dirty="0">
                <a:latin typeface="Calibri" panose="020F0502020204030204" pitchFamily="34" charset="0"/>
                <a:ea typeface="Calibri" panose="020F0502020204030204" pitchFamily="34" charset="0"/>
                <a:cs typeface="Calibri" panose="020F0502020204030204" pitchFamily="34" charset="0"/>
              </a:rPr>
              <a:t>www.nabu-duesseldorf.de</a:t>
            </a:r>
          </a:p>
          <a:p>
            <a:pPr>
              <a:spcAft>
                <a:spcPts val="600"/>
              </a:spcAft>
            </a:pPr>
            <a:r>
              <a:rPr lang="de-DE" sz="1600" dirty="0">
                <a:latin typeface="Calibri" panose="020F0502020204030204" pitchFamily="34" charset="0"/>
                <a:ea typeface="Calibri" panose="020F0502020204030204" pitchFamily="34" charset="0"/>
                <a:cs typeface="Calibri" panose="020F0502020204030204" pitchFamily="34" charset="0"/>
              </a:rPr>
              <a:t>Regelmäßige, redaktionelle Beträge in: RP, WZ, WDR, Antenne Düsseldorf und Internet Portalen</a:t>
            </a:r>
          </a:p>
          <a:p>
            <a:pPr>
              <a:spcAft>
                <a:spcPts val="600"/>
              </a:spcAft>
            </a:pPr>
            <a:r>
              <a:rPr lang="de-DE" sz="1600" dirty="0">
                <a:latin typeface="Calibri" panose="020F0502020204030204" pitchFamily="34" charset="0"/>
                <a:ea typeface="Calibri" panose="020F0502020204030204" pitchFamily="34" charset="0"/>
                <a:cs typeface="Calibri" panose="020F0502020204030204" pitchFamily="34" charset="0"/>
              </a:rPr>
              <a:t>Im Jahr 2022: 10 Vorträge, 22 Exkursionen, 1 Workshop, 1 Apfelveranstaltung, 1 Fest für ehrenamtliche Helfer/innen, 5 Infostände, diverse </a:t>
            </a:r>
            <a:r>
              <a:rPr lang="de-DE" sz="1600" dirty="0" err="1">
                <a:latin typeface="Calibri" panose="020F0502020204030204" pitchFamily="34" charset="0"/>
                <a:ea typeface="Calibri" panose="020F0502020204030204" pitchFamily="34" charset="0"/>
                <a:cs typeface="Calibri" panose="020F0502020204030204" pitchFamily="34" charset="0"/>
              </a:rPr>
              <a:t>Social</a:t>
            </a:r>
            <a:r>
              <a:rPr lang="de-DE" sz="1600" dirty="0">
                <a:latin typeface="Calibri" panose="020F0502020204030204" pitchFamily="34" charset="0"/>
                <a:ea typeface="Calibri" panose="020F0502020204030204" pitchFamily="34" charset="0"/>
                <a:cs typeface="Calibri" panose="020F0502020204030204" pitchFamily="34" charset="0"/>
              </a:rPr>
              <a:t>-Day-Events für Unternehmen und</a:t>
            </a:r>
          </a:p>
          <a:p>
            <a:pPr>
              <a:spcAft>
                <a:spcPts val="600"/>
              </a:spcAft>
            </a:pPr>
            <a:r>
              <a:rPr lang="de-DE" sz="1600" dirty="0">
                <a:latin typeface="Calibri" panose="020F0502020204030204" pitchFamily="34" charset="0"/>
                <a:ea typeface="Calibri" panose="020F0502020204030204" pitchFamily="34" charset="0"/>
                <a:cs typeface="Calibri" panose="020F0502020204030204" pitchFamily="34" charset="0"/>
              </a:rPr>
              <a:t>Kooperationen mit Vereinen und Institutionen. </a:t>
            </a:r>
            <a:br>
              <a:rPr lang="de-DE" sz="1600" b="1" dirty="0">
                <a:latin typeface="Calibri" panose="020F0502020204030204" pitchFamily="34" charset="0"/>
                <a:ea typeface="Calibri" panose="020F0502020204030204" pitchFamily="34" charset="0"/>
                <a:cs typeface="Calibri" panose="020F0502020204030204" pitchFamily="34" charset="0"/>
              </a:rPr>
            </a:br>
            <a:endParaRPr lang="de-DE" sz="16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754A1CD9-8A70-49FD-8DBA-DE96F7F4A6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5621846" y="3273434"/>
            <a:ext cx="1626678" cy="1116797"/>
          </a:xfrm>
          <a:prstGeom prst="rect">
            <a:avLst/>
          </a:prstGeom>
        </p:spPr>
      </p:pic>
      <p:pic>
        <p:nvPicPr>
          <p:cNvPr id="24" name="Grafik 23">
            <a:extLst>
              <a:ext uri="{FF2B5EF4-FFF2-40B4-BE49-F238E27FC236}">
                <a16:creationId xmlns:a16="http://schemas.microsoft.com/office/drawing/2014/main" id="{B115AB76-9AA6-4895-ADE2-DD6C8217E7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866" y="3271269"/>
            <a:ext cx="1603441" cy="1116797"/>
          </a:xfrm>
          <a:prstGeom prst="rect">
            <a:avLst/>
          </a:prstGeom>
        </p:spPr>
      </p:pic>
      <p:sp>
        <p:nvSpPr>
          <p:cNvPr id="13" name="Foliennummernplatzhalter 5">
            <a:extLst>
              <a:ext uri="{FF2B5EF4-FFF2-40B4-BE49-F238E27FC236}">
                <a16:creationId xmlns:a16="http://schemas.microsoft.com/office/drawing/2014/main" id="{CC6B5BD2-3361-DA48-BB79-B9A273E3E138}"/>
              </a:ext>
            </a:extLst>
          </p:cNvPr>
          <p:cNvSpPr>
            <a:spLocks noGrp="1"/>
          </p:cNvSpPr>
          <p:nvPr>
            <p:ph type="sldNum" sz="quarter" idx="12"/>
          </p:nvPr>
        </p:nvSpPr>
        <p:spPr>
          <a:xfrm>
            <a:off x="8172000" y="6620400"/>
            <a:ext cx="514800" cy="180000"/>
          </a:xfrm>
        </p:spPr>
        <p:txBody>
          <a:bodyPr/>
          <a:lstStyle/>
          <a:p>
            <a:fld id="{16EFD5B1-68CB-4A29-8F6C-4D18DB05CB6D}" type="slidenum">
              <a:rPr lang="de-DE" smtClean="0"/>
              <a:pPr/>
              <a:t>3</a:t>
            </a:fld>
            <a:endParaRPr lang="de-DE"/>
          </a:p>
        </p:txBody>
      </p:sp>
      <p:pic>
        <p:nvPicPr>
          <p:cNvPr id="4" name="Grafik 3">
            <a:extLst>
              <a:ext uri="{FF2B5EF4-FFF2-40B4-BE49-F238E27FC236}">
                <a16:creationId xmlns:a16="http://schemas.microsoft.com/office/drawing/2014/main" id="{B8A628C6-2CC7-C1DD-3A70-EE2D192848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2129" y="57600"/>
            <a:ext cx="1327922" cy="1264118"/>
          </a:xfrm>
          <a:prstGeom prst="rect">
            <a:avLst/>
          </a:prstGeom>
        </p:spPr>
      </p:pic>
      <p:pic>
        <p:nvPicPr>
          <p:cNvPr id="6" name="Grafik 5">
            <a:extLst>
              <a:ext uri="{FF2B5EF4-FFF2-40B4-BE49-F238E27FC236}">
                <a16:creationId xmlns:a16="http://schemas.microsoft.com/office/drawing/2014/main" id="{839AFC02-9475-EFF4-7478-3D005343E7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5236" y="3297304"/>
            <a:ext cx="1603443" cy="1069061"/>
          </a:xfrm>
          <a:prstGeom prst="rect">
            <a:avLst/>
          </a:prstGeom>
        </p:spPr>
      </p:pic>
      <p:pic>
        <p:nvPicPr>
          <p:cNvPr id="15" name="Grafik 14">
            <a:extLst>
              <a:ext uri="{FF2B5EF4-FFF2-40B4-BE49-F238E27FC236}">
                <a16:creationId xmlns:a16="http://schemas.microsoft.com/office/drawing/2014/main" id="{BE60C6A8-8FBA-25CC-C765-367AFB4B6E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21846" y="1795124"/>
            <a:ext cx="1654949" cy="1267047"/>
          </a:xfrm>
          <a:prstGeom prst="rect">
            <a:avLst/>
          </a:prstGeom>
        </p:spPr>
      </p:pic>
      <p:pic>
        <p:nvPicPr>
          <p:cNvPr id="25" name="Grafik 24">
            <a:extLst>
              <a:ext uri="{FF2B5EF4-FFF2-40B4-BE49-F238E27FC236}">
                <a16:creationId xmlns:a16="http://schemas.microsoft.com/office/drawing/2014/main" id="{D33F0174-05F7-4A2C-964B-E1523CDE48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78579" y="1795125"/>
            <a:ext cx="1698761" cy="1231041"/>
          </a:xfrm>
          <a:prstGeom prst="rect">
            <a:avLst/>
          </a:prstGeom>
        </p:spPr>
      </p:pic>
      <p:pic>
        <p:nvPicPr>
          <p:cNvPr id="29" name="Grafik 28">
            <a:extLst>
              <a:ext uri="{FF2B5EF4-FFF2-40B4-BE49-F238E27FC236}">
                <a16:creationId xmlns:a16="http://schemas.microsoft.com/office/drawing/2014/main" id="{9B0378A0-BF65-6D48-57E4-B973933606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28912" y="1795123"/>
            <a:ext cx="1557068" cy="1231043"/>
          </a:xfrm>
          <a:prstGeom prst="rect">
            <a:avLst/>
          </a:prstGeom>
        </p:spPr>
      </p:pic>
    </p:spTree>
    <p:extLst>
      <p:ext uri="{BB962C8B-B14F-4D97-AF65-F5344CB8AC3E}">
        <p14:creationId xmlns:p14="http://schemas.microsoft.com/office/powerpoint/2010/main" val="373730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a:extLst>
              <a:ext uri="{FF2B5EF4-FFF2-40B4-BE49-F238E27FC236}">
                <a16:creationId xmlns:a16="http://schemas.microsoft.com/office/drawing/2014/main" id="{F3CA5ED5-0C2B-6640-BA4D-D9880B472690}"/>
              </a:ext>
            </a:extLst>
          </p:cNvPr>
          <p:cNvSpPr txBox="1">
            <a:spLocks noChangeArrowheads="1"/>
          </p:cNvSpPr>
          <p:nvPr/>
        </p:nvSpPr>
        <p:spPr bwMode="auto">
          <a:xfrm>
            <a:off x="683568" y="2100263"/>
            <a:ext cx="5328295" cy="298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60000"/>
              </a:spcBef>
              <a:buFontTx/>
              <a:buChar char="•"/>
            </a:pPr>
            <a:r>
              <a:rPr lang="de-DE" altLang="de-DE" sz="1600" b="1" dirty="0">
                <a:solidFill>
                  <a:srgbClr val="4D4D4D"/>
                </a:solidFill>
              </a:rPr>
              <a:t> </a:t>
            </a:r>
            <a:r>
              <a:rPr lang="de-DE" altLang="de-DE" sz="1600" b="1" dirty="0">
                <a:solidFill>
                  <a:srgbClr val="4D4D4D"/>
                </a:solidFill>
                <a:latin typeface="Calibri" panose="020F0502020204030204" pitchFamily="34" charset="0"/>
                <a:cs typeface="Calibri" panose="020F0502020204030204" pitchFamily="34" charset="0"/>
              </a:rPr>
              <a:t>Altersgruppe zwischen 8 - 13 Jahren</a:t>
            </a:r>
          </a:p>
          <a:p>
            <a:pPr>
              <a:lnSpc>
                <a:spcPct val="110000"/>
              </a:lnSpc>
              <a:spcBef>
                <a:spcPct val="60000"/>
              </a:spcBef>
              <a:buFontTx/>
              <a:buChar char="•"/>
            </a:pPr>
            <a:r>
              <a:rPr lang="de-DE" altLang="de-DE" sz="1600" b="1" dirty="0">
                <a:solidFill>
                  <a:srgbClr val="4D4D4D"/>
                </a:solidFill>
                <a:latin typeface="Calibri" panose="020F0502020204030204" pitchFamily="34" charset="0"/>
                <a:cs typeface="Calibri" panose="020F0502020204030204" pitchFamily="34" charset="0"/>
              </a:rPr>
              <a:t>Treffen einmal im Monat im Spee-Biotop </a:t>
            </a:r>
            <a:br>
              <a:rPr lang="de-DE" altLang="de-DE" sz="1600" b="1" dirty="0">
                <a:solidFill>
                  <a:srgbClr val="4D4D4D"/>
                </a:solidFill>
                <a:latin typeface="Calibri" panose="020F0502020204030204" pitchFamily="34" charset="0"/>
                <a:cs typeface="Calibri" panose="020F0502020204030204" pitchFamily="34" charset="0"/>
              </a:rPr>
            </a:br>
            <a:r>
              <a:rPr lang="de-DE" altLang="de-DE" sz="1600" b="1" dirty="0">
                <a:solidFill>
                  <a:srgbClr val="4D4D4D"/>
                </a:solidFill>
                <a:latin typeface="Calibri" panose="020F0502020204030204" pitchFamily="34" charset="0"/>
                <a:cs typeface="Calibri" panose="020F0502020204030204" pitchFamily="34" charset="0"/>
              </a:rPr>
              <a:t>   </a:t>
            </a:r>
            <a:r>
              <a:rPr lang="de-DE" altLang="de-DE" sz="1600" dirty="0">
                <a:solidFill>
                  <a:srgbClr val="4D4D4D"/>
                </a:solidFill>
                <a:latin typeface="Calibri" panose="020F0502020204030204" pitchFamily="34" charset="0"/>
                <a:cs typeface="Calibri" panose="020F0502020204030204" pitchFamily="34" charset="0"/>
              </a:rPr>
              <a:t>(Amphibienschutzgebiet in Kaiserswerth)</a:t>
            </a:r>
          </a:p>
          <a:p>
            <a:pPr>
              <a:lnSpc>
                <a:spcPct val="110000"/>
              </a:lnSpc>
              <a:spcBef>
                <a:spcPct val="60000"/>
              </a:spcBef>
              <a:buFontTx/>
              <a:buChar char="•"/>
            </a:pPr>
            <a:r>
              <a:rPr lang="de-DE" altLang="de-DE" sz="1600" b="1" dirty="0">
                <a:solidFill>
                  <a:srgbClr val="4D4D4D"/>
                </a:solidFill>
                <a:latin typeface="Calibri" panose="020F0502020204030204" pitchFamily="34" charset="0"/>
                <a:cs typeface="Calibri" panose="020F0502020204030204" pitchFamily="34" charset="0"/>
              </a:rPr>
              <a:t> Landschaftspflege mit Kindern </a:t>
            </a:r>
            <a:br>
              <a:rPr lang="de-DE" altLang="de-DE" sz="1600" b="1" dirty="0">
                <a:solidFill>
                  <a:srgbClr val="4D4D4D"/>
                </a:solidFill>
                <a:latin typeface="Calibri" panose="020F0502020204030204" pitchFamily="34" charset="0"/>
                <a:cs typeface="Calibri" panose="020F0502020204030204" pitchFamily="34" charset="0"/>
              </a:rPr>
            </a:br>
            <a:r>
              <a:rPr lang="de-DE" altLang="de-DE" sz="1600" b="1" dirty="0">
                <a:solidFill>
                  <a:srgbClr val="4D4D4D"/>
                </a:solidFill>
                <a:latin typeface="Calibri" panose="020F0502020204030204" pitchFamily="34" charset="0"/>
                <a:cs typeface="Calibri" panose="020F0502020204030204" pitchFamily="34" charset="0"/>
              </a:rPr>
              <a:t>   </a:t>
            </a:r>
            <a:r>
              <a:rPr lang="de-DE" altLang="de-DE" sz="1600" dirty="0">
                <a:solidFill>
                  <a:srgbClr val="4D4D4D"/>
                </a:solidFill>
                <a:latin typeface="Calibri" panose="020F0502020204030204" pitchFamily="34" charset="0"/>
                <a:cs typeface="Calibri" panose="020F0502020204030204" pitchFamily="34" charset="0"/>
              </a:rPr>
              <a:t>(z.B. Tümpel von Aufwuchs befreien)</a:t>
            </a:r>
          </a:p>
          <a:p>
            <a:pPr>
              <a:lnSpc>
                <a:spcPct val="110000"/>
              </a:lnSpc>
              <a:spcBef>
                <a:spcPct val="60000"/>
              </a:spcBef>
              <a:buFontTx/>
              <a:buChar char="•"/>
            </a:pPr>
            <a:r>
              <a:rPr lang="de-DE" altLang="de-DE" sz="1600" b="1" dirty="0">
                <a:solidFill>
                  <a:srgbClr val="4D4D4D"/>
                </a:solidFill>
                <a:latin typeface="Calibri" panose="020F0502020204030204" pitchFamily="34" charset="0"/>
                <a:cs typeface="Calibri" panose="020F0502020204030204" pitchFamily="34" charset="0"/>
              </a:rPr>
              <a:t> Spielen </a:t>
            </a:r>
            <a:r>
              <a:rPr lang="de-DE" altLang="de-DE" sz="1600" dirty="0">
                <a:solidFill>
                  <a:srgbClr val="4D4D4D"/>
                </a:solidFill>
                <a:latin typeface="Calibri" panose="020F0502020204030204" pitchFamily="34" charset="0"/>
                <a:cs typeface="Calibri" panose="020F0502020204030204" pitchFamily="34" charset="0"/>
              </a:rPr>
              <a:t>(z.B. Bau Anlehnhütte) </a:t>
            </a:r>
          </a:p>
          <a:p>
            <a:pPr>
              <a:lnSpc>
                <a:spcPct val="110000"/>
              </a:lnSpc>
              <a:spcBef>
                <a:spcPct val="60000"/>
              </a:spcBef>
              <a:buFontTx/>
              <a:buChar char="•"/>
            </a:pPr>
            <a:r>
              <a:rPr lang="de-DE" altLang="de-DE" sz="1600" b="1" dirty="0">
                <a:solidFill>
                  <a:srgbClr val="4D4D4D"/>
                </a:solidFill>
                <a:latin typeface="Calibri" panose="020F0502020204030204" pitchFamily="34" charset="0"/>
                <a:cs typeface="Calibri" panose="020F0502020204030204" pitchFamily="34" charset="0"/>
              </a:rPr>
              <a:t> Natur entdecken </a:t>
            </a:r>
            <a:r>
              <a:rPr lang="de-DE" altLang="de-DE" sz="1600" dirty="0">
                <a:solidFill>
                  <a:srgbClr val="4D4D4D"/>
                </a:solidFill>
                <a:latin typeface="Calibri" panose="020F0502020204030204" pitchFamily="34" charset="0"/>
                <a:cs typeface="Calibri" panose="020F0502020204030204" pitchFamily="34" charset="0"/>
              </a:rPr>
              <a:t>(z.B. mit Bestimmungs-App)</a:t>
            </a:r>
          </a:p>
          <a:p>
            <a:pPr>
              <a:lnSpc>
                <a:spcPct val="110000"/>
              </a:lnSpc>
              <a:spcBef>
                <a:spcPct val="60000"/>
              </a:spcBef>
            </a:pPr>
            <a:endParaRPr lang="de-DE" altLang="de-DE" sz="1600" b="1" dirty="0">
              <a:solidFill>
                <a:srgbClr val="4D4D4D"/>
              </a:solidFill>
            </a:endParaRPr>
          </a:p>
        </p:txBody>
      </p:sp>
      <p:sp>
        <p:nvSpPr>
          <p:cNvPr id="2080" name="Rectangle 32">
            <a:extLst>
              <a:ext uri="{FF2B5EF4-FFF2-40B4-BE49-F238E27FC236}">
                <a16:creationId xmlns:a16="http://schemas.microsoft.com/office/drawing/2014/main" id="{CB7D197F-997E-1745-9297-CC012A2DDB69}"/>
              </a:ext>
            </a:extLst>
          </p:cNvPr>
          <p:cNvSpPr>
            <a:spLocks noGrp="1" noChangeArrowheads="1"/>
          </p:cNvSpPr>
          <p:nvPr>
            <p:ph type="title"/>
          </p:nvPr>
        </p:nvSpPr>
        <p:spPr>
          <a:xfrm>
            <a:off x="882650" y="197768"/>
            <a:ext cx="8020199" cy="814388"/>
          </a:xfrm>
        </p:spPr>
        <p:txBody>
          <a:bodyPr/>
          <a:lstStyle/>
          <a:p>
            <a:r>
              <a:rPr lang="de-DE" altLang="de-DE" sz="2800" dirty="0">
                <a:solidFill>
                  <a:schemeClr val="accent3"/>
                </a:solidFill>
                <a:latin typeface="Calibri" panose="020F0502020204030204" pitchFamily="34" charset="0"/>
                <a:cs typeface="Calibri" panose="020F0502020204030204" pitchFamily="34" charset="0"/>
              </a:rPr>
              <a:t>NAJU Kids Düsseldorf</a:t>
            </a:r>
          </a:p>
        </p:txBody>
      </p:sp>
      <p:pic>
        <p:nvPicPr>
          <p:cNvPr id="2084" name="Picture 36" descr="20191109_143736">
            <a:extLst>
              <a:ext uri="{FF2B5EF4-FFF2-40B4-BE49-F238E27FC236}">
                <a16:creationId xmlns:a16="http://schemas.microsoft.com/office/drawing/2014/main" id="{AABD92F0-D88A-FF40-AA8F-C9CB065423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863" y="1369715"/>
            <a:ext cx="2881312"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20191214_154005">
            <a:extLst>
              <a:ext uri="{FF2B5EF4-FFF2-40B4-BE49-F238E27FC236}">
                <a16:creationId xmlns:a16="http://schemas.microsoft.com/office/drawing/2014/main" id="{BBE84499-F8DA-4E46-8CFA-79314C18BE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1863" y="3025477"/>
            <a:ext cx="2881312" cy="1696661"/>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20210203_151454">
            <a:extLst>
              <a:ext uri="{FF2B5EF4-FFF2-40B4-BE49-F238E27FC236}">
                <a16:creationId xmlns:a16="http://schemas.microsoft.com/office/drawing/2014/main" id="{60B74903-2C2F-1645-8350-F89DF42B79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1863" y="4861743"/>
            <a:ext cx="2881312" cy="1564134"/>
          </a:xfrm>
          <a:prstGeom prst="rect">
            <a:avLst/>
          </a:prstGeom>
          <a:noFill/>
          <a:extLst>
            <a:ext uri="{909E8E84-426E-40DD-AFC4-6F175D3DCCD1}">
              <a14:hiddenFill xmlns:a14="http://schemas.microsoft.com/office/drawing/2010/main">
                <a:solidFill>
                  <a:srgbClr val="FFFFFF"/>
                </a:solidFill>
              </a14:hiddenFill>
            </a:ext>
          </a:extLst>
        </p:spPr>
      </p:pic>
      <p:sp>
        <p:nvSpPr>
          <p:cNvPr id="11" name="Foliennummernplatzhalter 5">
            <a:extLst>
              <a:ext uri="{FF2B5EF4-FFF2-40B4-BE49-F238E27FC236}">
                <a16:creationId xmlns:a16="http://schemas.microsoft.com/office/drawing/2014/main" id="{FD505A66-17A1-9D4C-87E0-D01764F5B2F4}"/>
              </a:ext>
            </a:extLst>
          </p:cNvPr>
          <p:cNvSpPr>
            <a:spLocks noGrp="1"/>
          </p:cNvSpPr>
          <p:nvPr>
            <p:ph type="sldNum" sz="quarter" idx="12"/>
          </p:nvPr>
        </p:nvSpPr>
        <p:spPr>
          <a:xfrm>
            <a:off x="8172000" y="6620400"/>
            <a:ext cx="514800" cy="180000"/>
          </a:xfrm>
        </p:spPr>
        <p:txBody>
          <a:bodyPr/>
          <a:lstStyle/>
          <a:p>
            <a:fld id="{16EFD5B1-68CB-4A29-8F6C-4D18DB05CB6D}" type="slidenum">
              <a:rPr lang="de-DE" smtClean="0"/>
              <a:pPr/>
              <a:t>4</a:t>
            </a:fld>
            <a:endParaRPr lang="de-DE"/>
          </a:p>
        </p:txBody>
      </p:sp>
      <p:pic>
        <p:nvPicPr>
          <p:cNvPr id="3" name="Grafik 2">
            <a:extLst>
              <a:ext uri="{FF2B5EF4-FFF2-40B4-BE49-F238E27FC236}">
                <a16:creationId xmlns:a16="http://schemas.microsoft.com/office/drawing/2014/main" id="{ED2C7304-BC9E-B785-AF78-ABC68C04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0352" y="49216"/>
            <a:ext cx="1224136" cy="1125975"/>
          </a:xfrm>
          <a:prstGeom prst="rect">
            <a:avLst/>
          </a:prstGeom>
        </p:spPr>
      </p:pic>
    </p:spTree>
    <p:extLst>
      <p:ext uri="{BB962C8B-B14F-4D97-AF65-F5344CB8AC3E}">
        <p14:creationId xmlns:p14="http://schemas.microsoft.com/office/powerpoint/2010/main" val="234250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07B80-C58F-4AAC-85CB-84F1490B080A}"/>
              </a:ext>
            </a:extLst>
          </p:cNvPr>
          <p:cNvSpPr>
            <a:spLocks noGrp="1"/>
          </p:cNvSpPr>
          <p:nvPr>
            <p:ph type="title"/>
          </p:nvPr>
        </p:nvSpPr>
        <p:spPr>
          <a:xfrm>
            <a:off x="385576" y="194355"/>
            <a:ext cx="7498792" cy="710642"/>
          </a:xfrm>
        </p:spPr>
        <p:txBody>
          <a:bodyPr anchor="b">
            <a:noAutofit/>
          </a:bodyPr>
          <a:lstStyle/>
          <a:p>
            <a:br>
              <a:rPr lang="de-DE" sz="2800" dirty="0">
                <a:latin typeface="Calibri" panose="020F0502020204030204" pitchFamily="34" charset="0"/>
                <a:cs typeface="Calibri" panose="020F0502020204030204" pitchFamily="34" charset="0"/>
              </a:rPr>
            </a:br>
            <a:br>
              <a:rPr lang="de-DE" sz="2800" dirty="0">
                <a:latin typeface="Calibri" panose="020F0502020204030204" pitchFamily="34" charset="0"/>
                <a:cs typeface="Calibri" panose="020F0502020204030204" pitchFamily="34" charset="0"/>
              </a:rPr>
            </a:br>
            <a:r>
              <a:rPr lang="de-DE" sz="2500" dirty="0">
                <a:solidFill>
                  <a:srgbClr val="FF0000"/>
                </a:solidFill>
                <a:latin typeface="Calibri" panose="020F0502020204030204" pitchFamily="34" charset="0"/>
                <a:cs typeface="Calibri" panose="020F0502020204030204" pitchFamily="34" charset="0"/>
              </a:rPr>
              <a:t>NAJU Jugendgruppe Düsseldorf</a:t>
            </a:r>
            <a:br>
              <a:rPr lang="de-DE" sz="2500" dirty="0">
                <a:latin typeface="Calibri" panose="020F0502020204030204" pitchFamily="34" charset="0"/>
                <a:cs typeface="Calibri" panose="020F0502020204030204" pitchFamily="34" charset="0"/>
              </a:rPr>
            </a:br>
            <a:endParaRPr lang="de-DE" sz="1800" dirty="0">
              <a:solidFill>
                <a:schemeClr val="tx1"/>
              </a:solidFill>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4AFF2D96-063E-42A9-AEAC-27FB01CD9017}"/>
              </a:ext>
            </a:extLst>
          </p:cNvPr>
          <p:cNvSpPr>
            <a:spLocks noGrp="1"/>
          </p:cNvSpPr>
          <p:nvPr>
            <p:ph idx="1"/>
          </p:nvPr>
        </p:nvSpPr>
        <p:spPr>
          <a:xfrm>
            <a:off x="385576" y="1313937"/>
            <a:ext cx="6322664" cy="4919024"/>
          </a:xfrm>
        </p:spPr>
        <p:txBody>
          <a:bodyPr>
            <a:normAutofit fontScale="92500" lnSpcReduction="20000"/>
          </a:bodyPr>
          <a:lstStyle/>
          <a:p>
            <a:pPr>
              <a:buSzPct val="100000"/>
            </a:pPr>
            <a:r>
              <a:rPr lang="de-DE" sz="1500" b="1" dirty="0">
                <a:solidFill>
                  <a:schemeClr val="accent3"/>
                </a:solidFill>
                <a:latin typeface="Calibri" panose="020F0502020204030204" pitchFamily="34" charset="0"/>
                <a:cs typeface="Calibri" panose="020F0502020204030204" pitchFamily="34" charset="0"/>
              </a:rPr>
              <a:t>Zugewinn von 47 Mitstreiter/innen seit der Gründung 12/2021</a:t>
            </a:r>
          </a:p>
          <a:p>
            <a:pPr>
              <a:buSzPct val="100000"/>
            </a:pPr>
            <a:endParaRPr lang="de-DE" sz="1500" b="1" dirty="0">
              <a:latin typeface="Calibri" panose="020F0502020204030204" pitchFamily="34" charset="0"/>
              <a:cs typeface="Calibri" panose="020F0502020204030204" pitchFamily="34" charset="0"/>
            </a:endParaRPr>
          </a:p>
          <a:p>
            <a:pPr>
              <a:buSzPct val="100000"/>
            </a:pPr>
            <a:r>
              <a:rPr lang="de-DE" sz="1500" b="1" dirty="0">
                <a:latin typeface="Calibri" panose="020F0502020204030204" pitchFamily="34" charset="0"/>
                <a:cs typeface="Calibri" panose="020F0502020204030204" pitchFamily="34" charset="0"/>
              </a:rPr>
              <a:t>Projekte -</a:t>
            </a:r>
            <a:r>
              <a:rPr lang="de-DE" sz="1500" dirty="0">
                <a:solidFill>
                  <a:schemeClr val="tx1"/>
                </a:solidFill>
                <a:latin typeface="Calibri" panose="020F0502020204030204" pitchFamily="34" charset="0"/>
                <a:cs typeface="Calibri" panose="020F0502020204030204" pitchFamily="34" charset="0"/>
              </a:rPr>
              <a:t> </a:t>
            </a:r>
            <a:r>
              <a:rPr lang="de-DE" sz="1500" b="1" dirty="0">
                <a:solidFill>
                  <a:schemeClr val="tx1"/>
                </a:solidFill>
                <a:latin typeface="Calibri" panose="020F0502020204030204" pitchFamily="34" charset="0"/>
                <a:cs typeface="Calibri" panose="020F0502020204030204" pitchFamily="34" charset="0"/>
              </a:rPr>
              <a:t>Die Ökologie heimischer Gehölze und Stauden                                             </a:t>
            </a:r>
            <a:r>
              <a:rPr lang="de-DE" sz="1500" b="0" i="0" dirty="0">
                <a:solidFill>
                  <a:srgbClr val="222222"/>
                </a:solidFill>
                <a:effectLst/>
                <a:latin typeface="Calibri" panose="020F0502020204030204" pitchFamily="34" charset="0"/>
                <a:cs typeface="Calibri" panose="020F0502020204030204" pitchFamily="34" charset="0"/>
              </a:rPr>
              <a:t>Vermehrung heimischer/regionaler Gehölze                                                                     Pflanzungen von Hecken im Zentralschulgarten und im Jugendbildungszentrum „</a:t>
            </a:r>
            <a:r>
              <a:rPr lang="de-DE" sz="1500" b="0" i="0" dirty="0" err="1">
                <a:solidFill>
                  <a:srgbClr val="222222"/>
                </a:solidFill>
                <a:effectLst/>
                <a:latin typeface="Calibri" panose="020F0502020204030204" pitchFamily="34" charset="0"/>
                <a:cs typeface="Calibri" panose="020F0502020204030204" pitchFamily="34" charset="0"/>
              </a:rPr>
              <a:t>TiNa</a:t>
            </a:r>
            <a:r>
              <a:rPr lang="de-DE" sz="1500" b="0" i="0" dirty="0">
                <a:solidFill>
                  <a:srgbClr val="222222"/>
                </a:solidFill>
                <a:effectLst/>
                <a:latin typeface="Calibri" panose="020F0502020204030204" pitchFamily="34" charset="0"/>
                <a:cs typeface="Calibri" panose="020F0502020204030204" pitchFamily="34" charset="0"/>
              </a:rPr>
              <a:t> macht Schule“ mit zusätzlichen Schwarzpappeln</a:t>
            </a:r>
          </a:p>
          <a:p>
            <a:pPr algn="l"/>
            <a:r>
              <a:rPr lang="de-DE" sz="1500" b="1" i="0" dirty="0">
                <a:solidFill>
                  <a:srgbClr val="222222"/>
                </a:solidFill>
                <a:effectLst/>
                <a:latin typeface="Calibri" panose="020F0502020204030204" pitchFamily="34" charset="0"/>
                <a:cs typeface="Calibri" panose="020F0502020204030204" pitchFamily="34" charset="0"/>
              </a:rPr>
              <a:t>Monatstreffen</a:t>
            </a:r>
            <a:r>
              <a:rPr lang="de-DE" sz="1500" b="1" dirty="0">
                <a:solidFill>
                  <a:srgbClr val="222222"/>
                </a:solidFill>
                <a:latin typeface="Calibri" panose="020F0502020204030204" pitchFamily="34" charset="0"/>
                <a:cs typeface="Calibri" panose="020F0502020204030204" pitchFamily="34" charset="0"/>
              </a:rPr>
              <a:t>                                                                                                                                                 </a:t>
            </a:r>
            <a:r>
              <a:rPr lang="de-DE" sz="1500" dirty="0">
                <a:solidFill>
                  <a:srgbClr val="222222"/>
                </a:solidFill>
                <a:latin typeface="Calibri" panose="020F0502020204030204" pitchFamily="34" charset="0"/>
                <a:cs typeface="Calibri" panose="020F0502020204030204" pitchFamily="34" charset="0"/>
              </a:rPr>
              <a:t>3 Monatstreffen in der HHU mit Wintervorträgen des Naturgartenverein</a:t>
            </a:r>
            <a:endParaRPr lang="de-DE" sz="1500" dirty="0">
              <a:latin typeface="Calibri" panose="020F0502020204030204" pitchFamily="34" charset="0"/>
              <a:cs typeface="Calibri" panose="020F0502020204030204" pitchFamily="34" charset="0"/>
            </a:endParaRPr>
          </a:p>
          <a:p>
            <a:pPr algn="l"/>
            <a:r>
              <a:rPr lang="de-DE" sz="1500" b="1" i="0" dirty="0">
                <a:solidFill>
                  <a:srgbClr val="222222"/>
                </a:solidFill>
                <a:effectLst/>
                <a:latin typeface="Calibri" panose="020F0502020204030204" pitchFamily="34" charset="0"/>
                <a:cs typeface="Calibri" panose="020F0502020204030204" pitchFamily="34" charset="0"/>
              </a:rPr>
              <a:t>Infostände</a:t>
            </a:r>
            <a:r>
              <a:rPr lang="de-DE" sz="1500" b="0" i="0" dirty="0">
                <a:solidFill>
                  <a:srgbClr val="222222"/>
                </a:solidFill>
                <a:effectLst/>
                <a:latin typeface="Calibri" panose="020F0502020204030204" pitchFamily="34" charset="0"/>
                <a:cs typeface="Calibri" panose="020F0502020204030204" pitchFamily="34" charset="0"/>
              </a:rPr>
              <a:t>                                                                                                                              Zentralschulgarten, NABU Streuobstwiese, Aquazoo</a:t>
            </a:r>
          </a:p>
          <a:p>
            <a:pPr algn="l"/>
            <a:r>
              <a:rPr lang="de-DE" sz="1500" b="1" dirty="0">
                <a:latin typeface="Calibri" panose="020F0502020204030204" pitchFamily="34" charset="0"/>
                <a:cs typeface="Calibri" panose="020F0502020204030204" pitchFamily="34" charset="0"/>
              </a:rPr>
              <a:t>Beteiligungen                                                                                                                                                       </a:t>
            </a:r>
            <a:r>
              <a:rPr lang="de-DE" sz="1500" dirty="0" err="1">
                <a:latin typeface="Calibri" panose="020F0502020204030204" pitchFamily="34" charset="0"/>
                <a:cs typeface="Calibri" panose="020F0502020204030204" pitchFamily="34" charset="0"/>
              </a:rPr>
              <a:t>Orga</a:t>
            </a:r>
            <a:r>
              <a:rPr lang="de-DE" sz="1500" dirty="0">
                <a:latin typeface="Calibri" panose="020F0502020204030204" pitchFamily="34" charset="0"/>
                <a:cs typeface="Calibri" panose="020F0502020204030204" pitchFamily="34" charset="0"/>
              </a:rPr>
              <a:t>-Treffen mit der Stadt und Ökotop für den Wildbienenlehrpfad in Heerdt                   Gründung der NAJU-Hochschulgruppe </a:t>
            </a:r>
          </a:p>
          <a:p>
            <a:pPr algn="l"/>
            <a:r>
              <a:rPr lang="de-DE" sz="1500" b="1" i="0" dirty="0">
                <a:solidFill>
                  <a:srgbClr val="222222"/>
                </a:solidFill>
                <a:effectLst/>
                <a:latin typeface="Calibri" panose="020F0502020204030204" pitchFamily="34" charset="0"/>
                <a:cs typeface="Calibri" panose="020F0502020204030204" pitchFamily="34" charset="0"/>
              </a:rPr>
              <a:t>Exkursionen                                                                                                                                    </a:t>
            </a:r>
            <a:r>
              <a:rPr lang="de-DE" sz="1500" b="0" i="0" dirty="0">
                <a:solidFill>
                  <a:srgbClr val="222222"/>
                </a:solidFill>
                <a:effectLst/>
                <a:latin typeface="Calibri" panose="020F0502020204030204" pitchFamily="34" charset="0"/>
                <a:cs typeface="Calibri" panose="020F0502020204030204" pitchFamily="34" charset="0"/>
              </a:rPr>
              <a:t>Botanik: Ökotop, Drei-Zonen-Garten von Julius Höne;                             </a:t>
            </a:r>
            <a:r>
              <a:rPr lang="de-DE" sz="1500" dirty="0">
                <a:solidFill>
                  <a:srgbClr val="222222"/>
                </a:solidFill>
                <a:latin typeface="Calibri" panose="020F0502020204030204" pitchFamily="34" charset="0"/>
                <a:cs typeface="Calibri" panose="020F0502020204030204" pitchFamily="34" charset="0"/>
              </a:rPr>
              <a:t>                       </a:t>
            </a:r>
            <a:r>
              <a:rPr lang="de-DE" sz="1500" b="0" i="0" dirty="0">
                <a:solidFill>
                  <a:srgbClr val="222222"/>
                </a:solidFill>
                <a:effectLst/>
                <a:latin typeface="Calibri" panose="020F0502020204030204" pitchFamily="34" charset="0"/>
                <a:cs typeface="Calibri" panose="020F0502020204030204" pitchFamily="34" charset="0"/>
              </a:rPr>
              <a:t>Ornithologie:</a:t>
            </a:r>
            <a:r>
              <a:rPr lang="de-DE" sz="1500" dirty="0">
                <a:solidFill>
                  <a:srgbClr val="222222"/>
                </a:solidFill>
                <a:latin typeface="Calibri" panose="020F0502020204030204" pitchFamily="34" charset="0"/>
                <a:cs typeface="Calibri" panose="020F0502020204030204" pitchFamily="34" charset="0"/>
              </a:rPr>
              <a:t> Urdenbacher Kämpe, Elbsee </a:t>
            </a:r>
          </a:p>
          <a:p>
            <a:pPr algn="l"/>
            <a:r>
              <a:rPr lang="de-DE" sz="1500" b="1" i="0" dirty="0">
                <a:solidFill>
                  <a:srgbClr val="222222"/>
                </a:solidFill>
                <a:effectLst/>
                <a:latin typeface="Calibri" panose="020F0502020204030204" pitchFamily="34" charset="0"/>
                <a:cs typeface="Calibri" panose="020F0502020204030204" pitchFamily="34" charset="0"/>
              </a:rPr>
              <a:t>Landschaftspflegeeinsätze</a:t>
            </a:r>
            <a:r>
              <a:rPr lang="de-DE" sz="1500" b="0" i="0" dirty="0">
                <a:solidFill>
                  <a:srgbClr val="222222"/>
                </a:solidFill>
                <a:effectLst/>
                <a:latin typeface="Calibri" panose="020F0502020204030204" pitchFamily="34" charset="0"/>
                <a:cs typeface="Calibri" panose="020F0502020204030204" pitchFamily="34" charset="0"/>
              </a:rPr>
              <a:t>                                                                                                                    im </a:t>
            </a:r>
            <a:r>
              <a:rPr lang="de-DE" sz="1500" b="0" i="0" dirty="0" err="1">
                <a:solidFill>
                  <a:srgbClr val="222222"/>
                </a:solidFill>
                <a:effectLst/>
                <a:latin typeface="Calibri" panose="020F0502020204030204" pitchFamily="34" charset="0"/>
                <a:cs typeface="Calibri" panose="020F0502020204030204" pitchFamily="34" charset="0"/>
              </a:rPr>
              <a:t>NABUtop</a:t>
            </a:r>
            <a:r>
              <a:rPr lang="de-DE" sz="1500" b="0" i="0" dirty="0">
                <a:solidFill>
                  <a:srgbClr val="222222"/>
                </a:solidFill>
                <a:effectLst/>
                <a:latin typeface="Calibri" panose="020F0502020204030204" pitchFamily="34" charset="0"/>
                <a:cs typeface="Calibri" panose="020F0502020204030204" pitchFamily="34" charset="0"/>
              </a:rPr>
              <a:t>, Biotop - </a:t>
            </a:r>
            <a:r>
              <a:rPr lang="de-DE" sz="1500" b="0" i="0" dirty="0" err="1">
                <a:solidFill>
                  <a:srgbClr val="222222"/>
                </a:solidFill>
                <a:effectLst/>
                <a:latin typeface="Calibri" panose="020F0502020204030204" pitchFamily="34" charset="0"/>
                <a:cs typeface="Calibri" panose="020F0502020204030204" pitchFamily="34" charset="0"/>
              </a:rPr>
              <a:t>Speesee</a:t>
            </a:r>
            <a:r>
              <a:rPr lang="de-DE" sz="1500" b="0" i="0" dirty="0">
                <a:solidFill>
                  <a:srgbClr val="222222"/>
                </a:solidFill>
                <a:effectLst/>
                <a:latin typeface="Calibri" panose="020F0502020204030204" pitchFamily="34" charset="0"/>
                <a:cs typeface="Calibri" panose="020F0502020204030204" pitchFamily="34" charset="0"/>
              </a:rPr>
              <a:t>, Apfelernte auf der NABU-Streuobstwiese</a:t>
            </a:r>
          </a:p>
          <a:p>
            <a:pPr algn="l"/>
            <a:r>
              <a:rPr lang="de-DE" sz="1500" b="1" i="0" dirty="0" err="1">
                <a:solidFill>
                  <a:srgbClr val="222222"/>
                </a:solidFill>
                <a:effectLst/>
                <a:latin typeface="Calibri" panose="020F0502020204030204" pitchFamily="34" charset="0"/>
                <a:cs typeface="Calibri" panose="020F0502020204030204" pitchFamily="34" charset="0"/>
              </a:rPr>
              <a:t>Social</a:t>
            </a:r>
            <a:r>
              <a:rPr lang="de-DE" sz="1500" b="1" i="0" dirty="0">
                <a:solidFill>
                  <a:srgbClr val="222222"/>
                </a:solidFill>
                <a:effectLst/>
                <a:latin typeface="Calibri" panose="020F0502020204030204" pitchFamily="34" charset="0"/>
                <a:cs typeface="Calibri" panose="020F0502020204030204" pitchFamily="34" charset="0"/>
              </a:rPr>
              <a:t> Media                                                                                                                                       </a:t>
            </a:r>
            <a:r>
              <a:rPr lang="de-DE" sz="1500" i="0" dirty="0">
                <a:solidFill>
                  <a:srgbClr val="222222"/>
                </a:solidFill>
                <a:effectLst/>
                <a:latin typeface="Calibri" panose="020F0502020204030204" pitchFamily="34" charset="0"/>
                <a:cs typeface="Calibri" panose="020F0502020204030204" pitchFamily="34" charset="0"/>
              </a:rPr>
              <a:t>NAJU </a:t>
            </a:r>
            <a:r>
              <a:rPr lang="de-DE" sz="1500" b="0" i="0" dirty="0">
                <a:solidFill>
                  <a:srgbClr val="222222"/>
                </a:solidFill>
                <a:effectLst/>
                <a:latin typeface="Calibri" panose="020F0502020204030204" pitchFamily="34" charset="0"/>
                <a:cs typeface="Calibri" panose="020F0502020204030204" pitchFamily="34" charset="0"/>
              </a:rPr>
              <a:t>YouTube und Instagramm Account</a:t>
            </a:r>
          </a:p>
          <a:p>
            <a:br>
              <a:rPr lang="de-DE" sz="1400" dirty="0"/>
            </a:br>
            <a:endParaRPr lang="de-DE" sz="1600" dirty="0"/>
          </a:p>
        </p:txBody>
      </p:sp>
      <p:sp>
        <p:nvSpPr>
          <p:cNvPr id="6" name="Foliennummernplatzhalter 5">
            <a:extLst>
              <a:ext uri="{FF2B5EF4-FFF2-40B4-BE49-F238E27FC236}">
                <a16:creationId xmlns:a16="http://schemas.microsoft.com/office/drawing/2014/main" id="{1D56D44B-D6C6-A849-AD96-5C93679A3EB6}"/>
              </a:ext>
            </a:extLst>
          </p:cNvPr>
          <p:cNvSpPr>
            <a:spLocks noGrp="1"/>
          </p:cNvSpPr>
          <p:nvPr>
            <p:ph type="sldNum" sz="quarter" idx="12"/>
          </p:nvPr>
        </p:nvSpPr>
        <p:spPr>
          <a:xfrm>
            <a:off x="8172000" y="6620400"/>
            <a:ext cx="514800" cy="180000"/>
          </a:xfrm>
        </p:spPr>
        <p:txBody>
          <a:bodyPr/>
          <a:lstStyle/>
          <a:p>
            <a:fld id="{16EFD5B1-68CB-4A29-8F6C-4D18DB05CB6D}" type="slidenum">
              <a:rPr lang="de-DE" smtClean="0"/>
              <a:pPr/>
              <a:t>5</a:t>
            </a:fld>
            <a:endParaRPr lang="de-DE"/>
          </a:p>
        </p:txBody>
      </p:sp>
      <p:pic>
        <p:nvPicPr>
          <p:cNvPr id="8" name="Grafik 7">
            <a:extLst>
              <a:ext uri="{FF2B5EF4-FFF2-40B4-BE49-F238E27FC236}">
                <a16:creationId xmlns:a16="http://schemas.microsoft.com/office/drawing/2014/main" id="{6CD74511-4FA3-4D87-5931-E79CEDDB7B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6318"/>
          <a:stretch/>
        </p:blipFill>
        <p:spPr>
          <a:xfrm>
            <a:off x="7884368" y="57600"/>
            <a:ext cx="1108328" cy="816526"/>
          </a:xfrm>
          <a:prstGeom prst="rect">
            <a:avLst/>
          </a:prstGeom>
        </p:spPr>
      </p:pic>
      <p:sp>
        <p:nvSpPr>
          <p:cNvPr id="9" name="Textfeld 8">
            <a:extLst>
              <a:ext uri="{FF2B5EF4-FFF2-40B4-BE49-F238E27FC236}">
                <a16:creationId xmlns:a16="http://schemas.microsoft.com/office/drawing/2014/main" id="{F5286813-D147-616C-136F-2C5D300C589C}"/>
              </a:ext>
            </a:extLst>
          </p:cNvPr>
          <p:cNvSpPr txBox="1"/>
          <p:nvPr/>
        </p:nvSpPr>
        <p:spPr>
          <a:xfrm>
            <a:off x="323528" y="926498"/>
            <a:ext cx="4599246" cy="307777"/>
          </a:xfrm>
          <a:prstGeom prst="rect">
            <a:avLst/>
          </a:prstGeom>
          <a:noFill/>
        </p:spPr>
        <p:txBody>
          <a:bodyPr wrap="square" rtlCol="0">
            <a:spAutoFit/>
          </a:bodyPr>
          <a:lstStyle/>
          <a:p>
            <a:r>
              <a:rPr lang="de-DE" sz="1400" b="1" dirty="0">
                <a:latin typeface="Calibri" panose="020F0502020204030204" pitchFamily="34" charset="0"/>
                <a:cs typeface="Calibri" panose="020F0502020204030204" pitchFamily="34" charset="0"/>
              </a:rPr>
              <a:t>Was wir geschafft haben:</a:t>
            </a:r>
          </a:p>
        </p:txBody>
      </p:sp>
      <p:pic>
        <p:nvPicPr>
          <p:cNvPr id="11" name="Grafik 10" descr="Ein Bild, das Gebäude, draußen, Gras enthält.&#10;&#10;Automatisch generierte Beschreibung">
            <a:extLst>
              <a:ext uri="{FF2B5EF4-FFF2-40B4-BE49-F238E27FC236}">
                <a16:creationId xmlns:a16="http://schemas.microsoft.com/office/drawing/2014/main" id="{2A55823C-2687-EC26-BC40-98886953C5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01830" y="1008579"/>
            <a:ext cx="2232272" cy="1378743"/>
          </a:xfrm>
          <a:prstGeom prst="rect">
            <a:avLst/>
          </a:prstGeom>
        </p:spPr>
      </p:pic>
      <p:pic>
        <p:nvPicPr>
          <p:cNvPr id="13" name="Grafik 12" descr="Ein Bild, das draußen, Gras, Baum, Pflanze enthält.&#10;&#10;Automatisch generierte Beschreibung">
            <a:extLst>
              <a:ext uri="{FF2B5EF4-FFF2-40B4-BE49-F238E27FC236}">
                <a16:creationId xmlns:a16="http://schemas.microsoft.com/office/drawing/2014/main" id="{2EBE36E5-B891-B39A-AA55-90EA2D4114E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01830" y="2609817"/>
            <a:ext cx="2232272" cy="1638365"/>
          </a:xfrm>
          <a:prstGeom prst="rect">
            <a:avLst/>
          </a:prstGeom>
        </p:spPr>
      </p:pic>
      <p:pic>
        <p:nvPicPr>
          <p:cNvPr id="15" name="Grafik 14" descr="Ein Bild, das Baum, Gras, draußen, rot enthält.&#10;&#10;Automatisch generierte Beschreibung">
            <a:extLst>
              <a:ext uri="{FF2B5EF4-FFF2-40B4-BE49-F238E27FC236}">
                <a16:creationId xmlns:a16="http://schemas.microsoft.com/office/drawing/2014/main" id="{28B84686-CE85-270E-2A4A-687F72043A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393"/>
          <a:stretch/>
        </p:blipFill>
        <p:spPr>
          <a:xfrm>
            <a:off x="6741362" y="4484408"/>
            <a:ext cx="2286011" cy="1638365"/>
          </a:xfrm>
          <a:prstGeom prst="rect">
            <a:avLst/>
          </a:prstGeom>
        </p:spPr>
      </p:pic>
    </p:spTree>
    <p:extLst>
      <p:ext uri="{BB962C8B-B14F-4D97-AF65-F5344CB8AC3E}">
        <p14:creationId xmlns:p14="http://schemas.microsoft.com/office/powerpoint/2010/main" val="101891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C690B3A7-F463-2C40-9D51-98CEDAD68CFF}"/>
              </a:ext>
            </a:extLst>
          </p:cNvPr>
          <p:cNvSpPr>
            <a:spLocks noGrp="1"/>
          </p:cNvSpPr>
          <p:nvPr>
            <p:ph type="title"/>
          </p:nvPr>
        </p:nvSpPr>
        <p:spPr>
          <a:xfrm>
            <a:off x="385576" y="143333"/>
            <a:ext cx="6058891" cy="592004"/>
          </a:xfrm>
        </p:spPr>
        <p:txBody>
          <a:bodyPr anchor="b">
            <a:normAutofit/>
          </a:bodyPr>
          <a:lstStyle/>
          <a:p>
            <a:r>
              <a:rPr lang="de-DE" sz="2400" dirty="0">
                <a:solidFill>
                  <a:srgbClr val="FF0000"/>
                </a:solidFill>
                <a:latin typeface="Calibri" panose="020F0502020204030204" pitchFamily="34" charset="0"/>
                <a:cs typeface="Calibri" panose="020F0502020204030204" pitchFamily="34" charset="0"/>
              </a:rPr>
              <a:t>NAJU Jugendgruppe Düsseldorf</a:t>
            </a:r>
            <a:endParaRPr lang="de-DE" sz="2400" dirty="0">
              <a:solidFill>
                <a:schemeClr val="tx1"/>
              </a:solidFill>
              <a:latin typeface="Calibri" panose="020F0502020204030204" pitchFamily="34" charset="0"/>
              <a:cs typeface="Calibri" panose="020F0502020204030204" pitchFamily="34" charset="0"/>
            </a:endParaRPr>
          </a:p>
        </p:txBody>
      </p:sp>
      <p:sp>
        <p:nvSpPr>
          <p:cNvPr id="10" name="Foliennummernplatzhalter 5">
            <a:extLst>
              <a:ext uri="{FF2B5EF4-FFF2-40B4-BE49-F238E27FC236}">
                <a16:creationId xmlns:a16="http://schemas.microsoft.com/office/drawing/2014/main" id="{DA990646-7C4E-4449-BA23-B3884A0F2031}"/>
              </a:ext>
            </a:extLst>
          </p:cNvPr>
          <p:cNvSpPr>
            <a:spLocks noGrp="1"/>
          </p:cNvSpPr>
          <p:nvPr>
            <p:ph type="sldNum" sz="quarter" idx="12"/>
          </p:nvPr>
        </p:nvSpPr>
        <p:spPr>
          <a:xfrm>
            <a:off x="8172000" y="6620400"/>
            <a:ext cx="514800" cy="180000"/>
          </a:xfrm>
        </p:spPr>
        <p:txBody>
          <a:bodyPr/>
          <a:lstStyle/>
          <a:p>
            <a:fld id="{16EFD5B1-68CB-4A29-8F6C-4D18DB05CB6D}" type="slidenum">
              <a:rPr lang="de-DE" smtClean="0"/>
              <a:pPr/>
              <a:t>6</a:t>
            </a:fld>
            <a:endParaRPr lang="de-DE"/>
          </a:p>
        </p:txBody>
      </p:sp>
      <p:pic>
        <p:nvPicPr>
          <p:cNvPr id="3" name="Grafik 2">
            <a:extLst>
              <a:ext uri="{FF2B5EF4-FFF2-40B4-BE49-F238E27FC236}">
                <a16:creationId xmlns:a16="http://schemas.microsoft.com/office/drawing/2014/main" id="{6EC55D4E-B05B-B251-5E9C-06F5940B0B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9237"/>
          <a:stretch/>
        </p:blipFill>
        <p:spPr>
          <a:xfrm>
            <a:off x="7781489" y="263888"/>
            <a:ext cx="1295822" cy="872337"/>
          </a:xfrm>
          <a:prstGeom prst="rect">
            <a:avLst/>
          </a:prstGeom>
        </p:spPr>
      </p:pic>
      <p:sp>
        <p:nvSpPr>
          <p:cNvPr id="4" name="Inhaltsplatzhalter 3">
            <a:extLst>
              <a:ext uri="{FF2B5EF4-FFF2-40B4-BE49-F238E27FC236}">
                <a16:creationId xmlns:a16="http://schemas.microsoft.com/office/drawing/2014/main" id="{B61BAEF0-45BA-1CF5-B3DE-FA19F5E50E8F}"/>
              </a:ext>
            </a:extLst>
          </p:cNvPr>
          <p:cNvSpPr>
            <a:spLocks noGrp="1"/>
          </p:cNvSpPr>
          <p:nvPr>
            <p:ph idx="1"/>
          </p:nvPr>
        </p:nvSpPr>
        <p:spPr>
          <a:xfrm>
            <a:off x="385576" y="1340768"/>
            <a:ext cx="5776616" cy="5114986"/>
          </a:xfrm>
        </p:spPr>
        <p:txBody>
          <a:bodyPr/>
          <a:lstStyle/>
          <a:p>
            <a:pPr>
              <a:lnSpc>
                <a:spcPts val="1800"/>
              </a:lnSpc>
              <a:spcBef>
                <a:spcPts val="0"/>
              </a:spcBef>
            </a:pPr>
            <a:r>
              <a:rPr lang="de-DE" sz="1400" b="1" dirty="0">
                <a:latin typeface="Calibri" panose="020F0502020204030204" pitchFamily="34" charset="0"/>
                <a:cs typeface="Calibri" panose="020F0502020204030204" pitchFamily="34" charset="0"/>
              </a:rPr>
              <a:t>Landschaftspflegemaßnahmen </a:t>
            </a:r>
          </a:p>
          <a:p>
            <a:pPr>
              <a:lnSpc>
                <a:spcPts val="1800"/>
              </a:lnSpc>
              <a:spcBef>
                <a:spcPts val="0"/>
              </a:spcBef>
            </a:pPr>
            <a:r>
              <a:rPr lang="de-DE" sz="1400" dirty="0">
                <a:latin typeface="Calibri" panose="020F0502020204030204" pitchFamily="34" charset="0"/>
                <a:cs typeface="Calibri" panose="020F0502020204030204" pitchFamily="34" charset="0"/>
              </a:rPr>
              <a:t>im </a:t>
            </a:r>
            <a:r>
              <a:rPr lang="de-DE" sz="1400" dirty="0" err="1">
                <a:latin typeface="Calibri" panose="020F0502020204030204" pitchFamily="34" charset="0"/>
                <a:cs typeface="Calibri" panose="020F0502020204030204" pitchFamily="34" charset="0"/>
              </a:rPr>
              <a:t>Speesee</a:t>
            </a:r>
            <a:r>
              <a:rPr lang="de-DE" sz="1400" dirty="0">
                <a:latin typeface="Calibri" panose="020F0502020204030204" pitchFamily="34" charset="0"/>
                <a:cs typeface="Calibri" panose="020F0502020204030204" pitchFamily="34" charset="0"/>
              </a:rPr>
              <a:t>-Biotop mit zusätzlicher eigener NAJU-Partielle  </a:t>
            </a:r>
          </a:p>
          <a:p>
            <a:pPr>
              <a:lnSpc>
                <a:spcPts val="1800"/>
              </a:lnSpc>
              <a:spcBef>
                <a:spcPts val="0"/>
              </a:spcBef>
            </a:pPr>
            <a:r>
              <a:rPr lang="de-DE" sz="1400" dirty="0" err="1">
                <a:latin typeface="Calibri" panose="020F0502020204030204" pitchFamily="34" charset="0"/>
                <a:cs typeface="Calibri" panose="020F0502020204030204" pitchFamily="34" charset="0"/>
              </a:rPr>
              <a:t>NAButop</a:t>
            </a:r>
            <a:r>
              <a:rPr lang="de-DE" sz="1400" dirty="0">
                <a:latin typeface="Calibri" panose="020F0502020204030204" pitchFamily="34" charset="0"/>
                <a:cs typeface="Calibri" panose="020F0502020204030204" pitchFamily="34" charset="0"/>
              </a:rPr>
              <a:t> zur Erweiterung der Fläche </a:t>
            </a:r>
          </a:p>
          <a:p>
            <a:pPr>
              <a:lnSpc>
                <a:spcPts val="1800"/>
              </a:lnSpc>
              <a:spcBef>
                <a:spcPts val="0"/>
              </a:spcBef>
            </a:pPr>
            <a:r>
              <a:rPr lang="de-DE" sz="1400" dirty="0">
                <a:latin typeface="Calibri" panose="020F0502020204030204" pitchFamily="34" charset="0"/>
                <a:cs typeface="Calibri" panose="020F0502020204030204" pitchFamily="34" charset="0"/>
              </a:rPr>
              <a:t>Mithilfe bei Pflegeeinsätzen für Haus Bürgel</a:t>
            </a:r>
          </a:p>
          <a:p>
            <a:pPr>
              <a:lnSpc>
                <a:spcPts val="1800"/>
              </a:lnSpc>
              <a:spcBef>
                <a:spcPts val="0"/>
              </a:spcBef>
            </a:pPr>
            <a:r>
              <a:rPr lang="de-DE" sz="1400" dirty="0">
                <a:latin typeface="Calibri" panose="020F0502020204030204" pitchFamily="34" charset="0"/>
                <a:cs typeface="Calibri" panose="020F0502020204030204" pitchFamily="34" charset="0"/>
              </a:rPr>
              <a:t>Müllsammelaktionen entlang des Rheins und </a:t>
            </a:r>
            <a:r>
              <a:rPr lang="de-DE" sz="1400" dirty="0" err="1">
                <a:latin typeface="Calibri" panose="020F0502020204030204" pitchFamily="34" charset="0"/>
                <a:cs typeface="Calibri" panose="020F0502020204030204" pitchFamily="34" charset="0"/>
              </a:rPr>
              <a:t>Düssel</a:t>
            </a:r>
            <a:r>
              <a:rPr lang="de-DE" sz="1400" dirty="0">
                <a:latin typeface="Calibri" panose="020F0502020204030204" pitchFamily="34" charset="0"/>
                <a:cs typeface="Calibri" panose="020F0502020204030204" pitchFamily="34" charset="0"/>
              </a:rPr>
              <a:t> (evtl. Kooperation mit Rhine Clean Up)</a:t>
            </a:r>
          </a:p>
          <a:p>
            <a:pPr>
              <a:lnSpc>
                <a:spcPts val="1800"/>
              </a:lnSpc>
              <a:spcBef>
                <a:spcPts val="0"/>
              </a:spcBef>
            </a:pPr>
            <a:endParaRPr lang="de-DE" sz="1400" dirty="0">
              <a:latin typeface="Calibri" panose="020F0502020204030204" pitchFamily="34" charset="0"/>
              <a:cs typeface="Calibri" panose="020F0502020204030204" pitchFamily="34" charset="0"/>
            </a:endParaRPr>
          </a:p>
          <a:p>
            <a:pPr>
              <a:lnSpc>
                <a:spcPts val="1800"/>
              </a:lnSpc>
              <a:spcBef>
                <a:spcPts val="0"/>
              </a:spcBef>
            </a:pPr>
            <a:r>
              <a:rPr lang="de-DE" sz="1400" b="1" dirty="0">
                <a:latin typeface="Calibri" panose="020F0502020204030204" pitchFamily="34" charset="0"/>
                <a:cs typeface="Calibri" panose="020F0502020204030204" pitchFamily="34" charset="0"/>
              </a:rPr>
              <a:t>Beteiligungen</a:t>
            </a:r>
          </a:p>
          <a:p>
            <a:pPr>
              <a:lnSpc>
                <a:spcPts val="1800"/>
              </a:lnSpc>
              <a:spcBef>
                <a:spcPts val="0"/>
              </a:spcBef>
            </a:pPr>
            <a:r>
              <a:rPr lang="de-DE" sz="1400" dirty="0">
                <a:latin typeface="Calibri" panose="020F0502020204030204" pitchFamily="34" charset="0"/>
                <a:cs typeface="Calibri" panose="020F0502020204030204" pitchFamily="34" charset="0"/>
              </a:rPr>
              <a:t>Mitgestaltung des Wildbienenlehrpfades im Ökotop, geplante </a:t>
            </a:r>
            <a:r>
              <a:rPr lang="de-DE" sz="1400" dirty="0" err="1">
                <a:latin typeface="Calibri" panose="020F0502020204030204" pitchFamily="34" charset="0"/>
                <a:cs typeface="Calibri" panose="020F0502020204030204" pitchFamily="34" charset="0"/>
              </a:rPr>
              <a:t>Skillsharing</a:t>
            </a:r>
            <a:r>
              <a:rPr lang="de-DE" sz="1400" dirty="0">
                <a:latin typeface="Calibri" panose="020F0502020204030204" pitchFamily="34" charset="0"/>
                <a:cs typeface="Calibri" panose="020F0502020204030204" pitchFamily="34" charset="0"/>
              </a:rPr>
              <a:t> Aktionen vor Ort</a:t>
            </a:r>
          </a:p>
          <a:p>
            <a:pPr>
              <a:lnSpc>
                <a:spcPts val="1800"/>
              </a:lnSpc>
              <a:spcBef>
                <a:spcPts val="0"/>
              </a:spcBef>
            </a:pPr>
            <a:endParaRPr lang="de-DE" sz="1400" dirty="0">
              <a:latin typeface="Calibri" panose="020F0502020204030204" pitchFamily="34" charset="0"/>
              <a:cs typeface="Calibri" panose="020F0502020204030204" pitchFamily="34" charset="0"/>
            </a:endParaRPr>
          </a:p>
          <a:p>
            <a:pPr>
              <a:lnSpc>
                <a:spcPts val="1800"/>
              </a:lnSpc>
              <a:spcBef>
                <a:spcPts val="0"/>
              </a:spcBef>
            </a:pPr>
            <a:r>
              <a:rPr lang="de-DE" sz="1400" b="1" dirty="0">
                <a:latin typeface="Calibri" panose="020F0502020204030204" pitchFamily="34" charset="0"/>
                <a:cs typeface="Calibri" panose="020F0502020204030204" pitchFamily="34" charset="0"/>
              </a:rPr>
              <a:t>Exkursionen</a:t>
            </a:r>
          </a:p>
          <a:p>
            <a:pPr>
              <a:lnSpc>
                <a:spcPts val="1800"/>
              </a:lnSpc>
              <a:spcBef>
                <a:spcPts val="0"/>
              </a:spcBef>
            </a:pPr>
            <a:r>
              <a:rPr lang="de-DE" sz="1400" u="sng" dirty="0">
                <a:latin typeface="Calibri" panose="020F0502020204030204" pitchFamily="34" charset="0"/>
                <a:cs typeface="Calibri" panose="020F0502020204030204" pitchFamily="34" charset="0"/>
              </a:rPr>
              <a:t>Ornithologie:</a:t>
            </a:r>
            <a:r>
              <a:rPr lang="de-DE" sz="1400" dirty="0">
                <a:latin typeface="Calibri" panose="020F0502020204030204" pitchFamily="34" charset="0"/>
                <a:cs typeface="Calibri" panose="020F0502020204030204" pitchFamily="34" charset="0"/>
              </a:rPr>
              <a:t> mit Edgar Stich (Elbsee, Urdenbacher Kämpe, </a:t>
            </a:r>
            <a:r>
              <a:rPr lang="de-DE" sz="1400" dirty="0" err="1">
                <a:latin typeface="Calibri" panose="020F0502020204030204" pitchFamily="34" charset="0"/>
                <a:cs typeface="Calibri" panose="020F0502020204030204" pitchFamily="34" charset="0"/>
              </a:rPr>
              <a:t>Königshovener</a:t>
            </a:r>
            <a:r>
              <a:rPr lang="de-DE" sz="1400" dirty="0">
                <a:latin typeface="Calibri" panose="020F0502020204030204" pitchFamily="34" charset="0"/>
                <a:cs typeface="Calibri" panose="020F0502020204030204" pitchFamily="34" charset="0"/>
              </a:rPr>
              <a:t> Höhe; Vogelberingung mit Tobias Krause im </a:t>
            </a:r>
            <a:r>
              <a:rPr lang="de-DE" sz="1400" dirty="0" err="1">
                <a:latin typeface="Calibri" panose="020F0502020204030204" pitchFamily="34" charset="0"/>
                <a:cs typeface="Calibri" panose="020F0502020204030204" pitchFamily="34" charset="0"/>
              </a:rPr>
              <a:t>Abshof</a:t>
            </a:r>
            <a:endParaRPr lang="de-DE" sz="1400" dirty="0">
              <a:latin typeface="Calibri" panose="020F0502020204030204" pitchFamily="34" charset="0"/>
              <a:cs typeface="Calibri" panose="020F0502020204030204" pitchFamily="34" charset="0"/>
            </a:endParaRPr>
          </a:p>
          <a:p>
            <a:pPr>
              <a:lnSpc>
                <a:spcPts val="1800"/>
              </a:lnSpc>
              <a:spcBef>
                <a:spcPts val="0"/>
              </a:spcBef>
            </a:pPr>
            <a:r>
              <a:rPr lang="de-DE" sz="1400" u="sng" dirty="0">
                <a:latin typeface="Calibri" panose="020F0502020204030204" pitchFamily="34" charset="0"/>
                <a:cs typeface="Calibri" panose="020F0502020204030204" pitchFamily="34" charset="0"/>
              </a:rPr>
              <a:t>sonstiges</a:t>
            </a:r>
            <a:r>
              <a:rPr lang="de-DE" sz="1400" dirty="0">
                <a:latin typeface="Calibri" panose="020F0502020204030204" pitchFamily="34" charset="0"/>
                <a:cs typeface="Calibri" panose="020F0502020204030204" pitchFamily="34" charset="0"/>
              </a:rPr>
              <a:t>: Nachtfalter-Exkursion mit Armin Dahl</a:t>
            </a:r>
          </a:p>
          <a:p>
            <a:pPr>
              <a:lnSpc>
                <a:spcPts val="1800"/>
              </a:lnSpc>
              <a:spcBef>
                <a:spcPts val="0"/>
              </a:spcBef>
            </a:pPr>
            <a:r>
              <a:rPr lang="de-DE" sz="1400" dirty="0">
                <a:latin typeface="Calibri" panose="020F0502020204030204" pitchFamily="34" charset="0"/>
                <a:cs typeface="Calibri" panose="020F0502020204030204" pitchFamily="34" charset="0"/>
              </a:rPr>
              <a:t>Outdoor Aktionen (Naturerfahrung, Wandern, Infostände, Veranstaltungen auf dem Campus der HHU, sowie bei NABU-Veranstaltungen</a:t>
            </a:r>
          </a:p>
          <a:p>
            <a:pPr>
              <a:lnSpc>
                <a:spcPts val="1800"/>
              </a:lnSpc>
              <a:spcBef>
                <a:spcPts val="0"/>
              </a:spcBef>
            </a:pPr>
            <a:r>
              <a:rPr lang="de-DE" sz="1400">
                <a:latin typeface="Calibri" panose="020F0502020204030204" pitchFamily="34" charset="0"/>
                <a:cs typeface="Calibri" panose="020F0502020204030204" pitchFamily="34" charset="0"/>
              </a:rPr>
              <a:t>NAJU-Sommerfest </a:t>
            </a:r>
            <a:r>
              <a:rPr lang="de-DE" sz="1400" dirty="0">
                <a:latin typeface="Calibri" panose="020F0502020204030204" pitchFamily="34" charset="0"/>
                <a:cs typeface="Calibri" panose="020F0502020204030204" pitchFamily="34" charset="0"/>
              </a:rPr>
              <a:t>für Ehrenamtliche</a:t>
            </a:r>
          </a:p>
          <a:p>
            <a:pPr marL="285750" indent="-285750">
              <a:lnSpc>
                <a:spcPts val="1800"/>
              </a:lnSpc>
              <a:spcBef>
                <a:spcPts val="0"/>
              </a:spcBef>
              <a:buFontTx/>
              <a:buChar char="-"/>
            </a:pPr>
            <a:endParaRPr lang="de-DE" sz="1400" dirty="0">
              <a:latin typeface="Calibri" panose="020F0502020204030204" pitchFamily="34" charset="0"/>
              <a:cs typeface="Calibri" panose="020F0502020204030204" pitchFamily="34" charset="0"/>
            </a:endParaRPr>
          </a:p>
          <a:p>
            <a:pPr>
              <a:lnSpc>
                <a:spcPts val="1800"/>
              </a:lnSpc>
              <a:spcBef>
                <a:spcPts val="0"/>
              </a:spcBef>
            </a:pPr>
            <a:r>
              <a:rPr lang="de-DE" sz="1400" b="1" dirty="0" err="1">
                <a:latin typeface="Calibri" panose="020F0502020204030204" pitchFamily="34" charset="0"/>
                <a:cs typeface="Calibri" panose="020F0502020204030204" pitchFamily="34" charset="0"/>
              </a:rPr>
              <a:t>Social</a:t>
            </a:r>
            <a:r>
              <a:rPr lang="de-DE" sz="1400" b="1" dirty="0">
                <a:latin typeface="Calibri" panose="020F0502020204030204" pitchFamily="34" charset="0"/>
                <a:cs typeface="Calibri" panose="020F0502020204030204" pitchFamily="34" charset="0"/>
              </a:rPr>
              <a:t> Media </a:t>
            </a:r>
            <a:r>
              <a:rPr lang="de-DE" sz="1400" dirty="0">
                <a:latin typeface="Calibri" panose="020F0502020204030204" pitchFamily="34" charset="0"/>
                <a:cs typeface="Calibri" panose="020F0502020204030204" pitchFamily="34" charset="0"/>
              </a:rPr>
              <a:t>(in Kooperation der NAJU HSG):</a:t>
            </a:r>
          </a:p>
          <a:p>
            <a:pPr>
              <a:lnSpc>
                <a:spcPts val="1800"/>
              </a:lnSpc>
              <a:spcBef>
                <a:spcPts val="0"/>
              </a:spcBef>
            </a:pPr>
            <a:r>
              <a:rPr lang="de-DE" sz="1400" dirty="0">
                <a:latin typeface="Calibri" panose="020F0502020204030204" pitchFamily="34" charset="0"/>
                <a:cs typeface="Calibri" panose="020F0502020204030204" pitchFamily="34" charset="0"/>
              </a:rPr>
              <a:t>NAJU Kanal auf Instagram und YouTube zur Dokumentation der Exkursionen und Pflegeinsätze</a:t>
            </a:r>
          </a:p>
        </p:txBody>
      </p:sp>
      <p:pic>
        <p:nvPicPr>
          <p:cNvPr id="13" name="Grafik 12" descr="Ein Bild, das Baum, draußen, Person, Gelände enthält.&#10;&#10;Automatisch generierte Beschreibung">
            <a:extLst>
              <a:ext uri="{FF2B5EF4-FFF2-40B4-BE49-F238E27FC236}">
                <a16:creationId xmlns:a16="http://schemas.microsoft.com/office/drawing/2014/main" id="{5528B6FF-9F4B-9C01-3567-9F04306D0E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4467" y="4967327"/>
            <a:ext cx="2515707" cy="1488427"/>
          </a:xfrm>
          <a:prstGeom prst="rect">
            <a:avLst/>
          </a:prstGeom>
        </p:spPr>
      </p:pic>
      <p:pic>
        <p:nvPicPr>
          <p:cNvPr id="15" name="Grafik 14" descr="Ein Bild, das Person, Baum, draußen, Gelände enthält.&#10;&#10;Automatisch generierte Beschreibung">
            <a:extLst>
              <a:ext uri="{FF2B5EF4-FFF2-40B4-BE49-F238E27FC236}">
                <a16:creationId xmlns:a16="http://schemas.microsoft.com/office/drawing/2014/main" id="{CC029EBE-666A-03F4-CDEE-384E23D910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44467" y="1537114"/>
            <a:ext cx="2489906" cy="1690672"/>
          </a:xfrm>
          <a:prstGeom prst="rect">
            <a:avLst/>
          </a:prstGeom>
        </p:spPr>
      </p:pic>
      <p:pic>
        <p:nvPicPr>
          <p:cNvPr id="17" name="Grafik 16" descr="Ein Bild, das Text, Person enthält.&#10;&#10;Automatisch generierte Beschreibung">
            <a:extLst>
              <a:ext uri="{FF2B5EF4-FFF2-40B4-BE49-F238E27FC236}">
                <a16:creationId xmlns:a16="http://schemas.microsoft.com/office/drawing/2014/main" id="{ECA3FA28-C57D-E2CC-D427-9B6180917E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44467" y="3297127"/>
            <a:ext cx="2512138" cy="1618790"/>
          </a:xfrm>
          <a:prstGeom prst="rect">
            <a:avLst/>
          </a:prstGeom>
        </p:spPr>
      </p:pic>
      <p:sp>
        <p:nvSpPr>
          <p:cNvPr id="21" name="Textfeld 20">
            <a:extLst>
              <a:ext uri="{FF2B5EF4-FFF2-40B4-BE49-F238E27FC236}">
                <a16:creationId xmlns:a16="http://schemas.microsoft.com/office/drawing/2014/main" id="{9E7F151B-7A99-730B-281C-5EE386707CDE}"/>
              </a:ext>
            </a:extLst>
          </p:cNvPr>
          <p:cNvSpPr txBox="1"/>
          <p:nvPr/>
        </p:nvSpPr>
        <p:spPr>
          <a:xfrm>
            <a:off x="323528" y="795204"/>
            <a:ext cx="3780162" cy="369332"/>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Geplante Aktionen in 2023</a:t>
            </a:r>
          </a:p>
        </p:txBody>
      </p:sp>
    </p:spTree>
    <p:extLst>
      <p:ext uri="{BB962C8B-B14F-4D97-AF65-F5344CB8AC3E}">
        <p14:creationId xmlns:p14="http://schemas.microsoft.com/office/powerpoint/2010/main" val="74047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73" imgH="476" progId="TCLayout.ActiveDocument.1">
                  <p:embed/>
                </p:oleObj>
              </mc:Choice>
              <mc:Fallback>
                <p:oleObj name="think-cell Folie" r:id="rId4" imgW="473" imgH="476" progId="TCLayout.ActiveDocument.1">
                  <p:embed/>
                  <p:pic>
                    <p:nvPicPr>
                      <p:cNvPr id="9" name="Objek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3200" b="1" dirty="0">
              <a:latin typeface="Source Sans Pro"/>
              <a:ea typeface="+mj-ea"/>
              <a:sym typeface="Source Sans Pro"/>
            </a:endParaRPr>
          </a:p>
        </p:txBody>
      </p:sp>
      <p:sp>
        <p:nvSpPr>
          <p:cNvPr id="6" name="Foliennummernplatzhalter 5">
            <a:extLst>
              <a:ext uri="{FF2B5EF4-FFF2-40B4-BE49-F238E27FC236}">
                <a16:creationId xmlns:a16="http://schemas.microsoft.com/office/drawing/2014/main" id="{EF92D0CE-918E-4193-9094-AFDEFA67E8C2}"/>
              </a:ext>
            </a:extLst>
          </p:cNvPr>
          <p:cNvSpPr>
            <a:spLocks noGrp="1"/>
          </p:cNvSpPr>
          <p:nvPr>
            <p:ph type="sldNum" sz="quarter" idx="12"/>
          </p:nvPr>
        </p:nvSpPr>
        <p:spPr/>
        <p:txBody>
          <a:bodyPr/>
          <a:lstStyle/>
          <a:p>
            <a:fld id="{16EFD5B1-68CB-4A29-8F6C-4D18DB05CB6D}" type="slidenum">
              <a:rPr lang="de-DE" smtClean="0"/>
              <a:pPr/>
              <a:t>7</a:t>
            </a:fld>
            <a:endParaRPr lang="de-DE"/>
          </a:p>
        </p:txBody>
      </p:sp>
      <p:sp>
        <p:nvSpPr>
          <p:cNvPr id="10" name="Titel 7">
            <a:extLst>
              <a:ext uri="{FF2B5EF4-FFF2-40B4-BE49-F238E27FC236}">
                <a16:creationId xmlns:a16="http://schemas.microsoft.com/office/drawing/2014/main" id="{DA4140B7-73B9-45CC-84C2-24C3DCF9564A}"/>
              </a:ext>
            </a:extLst>
          </p:cNvPr>
          <p:cNvSpPr>
            <a:spLocks noGrp="1"/>
          </p:cNvSpPr>
          <p:nvPr>
            <p:ph type="title"/>
          </p:nvPr>
        </p:nvSpPr>
        <p:spPr>
          <a:xfrm>
            <a:off x="-684584" y="620688"/>
            <a:ext cx="8712968" cy="529754"/>
          </a:xfrm>
        </p:spPr>
        <p:txBody>
          <a:bodyPr vert="horz" lIns="0" tIns="0" rIns="0" bIns="0" rtlCol="0" anchor="ctr" anchorCtr="0">
            <a:noAutofit/>
          </a:bodyPr>
          <a:lstStyle/>
          <a:p>
            <a:pPr algn="ctr"/>
            <a:r>
              <a:rPr lang="de-DE" sz="2800" b="1" dirty="0">
                <a:solidFill>
                  <a:srgbClr val="0070C0"/>
                </a:solidFill>
                <a:latin typeface="Calibri" panose="020F0502020204030204" pitchFamily="34" charset="0"/>
                <a:cs typeface="Calibri" panose="020F0502020204030204" pitchFamily="34" charset="0"/>
              </a:rPr>
              <a:t>Handys für Hummel, Biene und Co. in Düsseldorf </a:t>
            </a:r>
            <a:br>
              <a:rPr lang="de-DE" sz="2800" dirty="0">
                <a:solidFill>
                  <a:srgbClr val="0070C0"/>
                </a:solidFill>
                <a:latin typeface="Calibri" panose="020F0502020204030204" pitchFamily="34" charset="0"/>
                <a:cs typeface="Calibri" panose="020F0502020204030204" pitchFamily="34" charset="0"/>
              </a:rPr>
            </a:br>
            <a:endParaRPr lang="de-DE" sz="2800" b="1" dirty="0">
              <a:solidFill>
                <a:srgbClr val="0070C0"/>
              </a:solidFill>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C82E8B1E-3BE6-4CC0-93C4-1256D5E2C41A}"/>
              </a:ext>
            </a:extLst>
          </p:cNvPr>
          <p:cNvSpPr txBox="1"/>
          <p:nvPr/>
        </p:nvSpPr>
        <p:spPr>
          <a:xfrm>
            <a:off x="107504" y="1150442"/>
            <a:ext cx="7272808" cy="2277547"/>
          </a:xfrm>
          <a:prstGeom prst="rect">
            <a:avLst/>
          </a:prstGeom>
          <a:noFill/>
        </p:spPr>
        <p:txBody>
          <a:bodyPr wrap="square" rtlCol="0">
            <a:spAutoFit/>
          </a:bodyPr>
          <a:lstStyle/>
          <a:p>
            <a:pPr marL="228600" algn="l"/>
            <a:r>
              <a:rPr lang="de-DE" sz="1400" b="0" i="0" dirty="0">
                <a:effectLst/>
                <a:latin typeface="Calibri" panose="020F0502020204030204" pitchFamily="34" charset="0"/>
                <a:cs typeface="Calibri" panose="020F0502020204030204" pitchFamily="34" charset="0"/>
              </a:rPr>
              <a:t>Der NABU Düsseldorf nimmt seit 2020 an dem bundesweiten Nachhaltigkeits- </a:t>
            </a:r>
          </a:p>
          <a:p>
            <a:pPr marL="228600" algn="l"/>
            <a:r>
              <a:rPr lang="de-DE" sz="1400" dirty="0" err="1">
                <a:latin typeface="Calibri" panose="020F0502020204030204" pitchFamily="34" charset="0"/>
                <a:cs typeface="Calibri" panose="020F0502020204030204" pitchFamily="34" charset="0"/>
              </a:rPr>
              <a:t>projekt</a:t>
            </a:r>
            <a:r>
              <a:rPr lang="de-DE" sz="1400" dirty="0">
                <a:latin typeface="Calibri" panose="020F0502020204030204" pitchFamily="34" charset="0"/>
                <a:cs typeface="Calibri" panose="020F0502020204030204" pitchFamily="34" charset="0"/>
              </a:rPr>
              <a:t> teil. Ausgediente Handys und Zubehör – defekt oder noch gebrauchsfähig –</a:t>
            </a:r>
          </a:p>
          <a:p>
            <a:pPr marL="228600" algn="l"/>
            <a:r>
              <a:rPr lang="de-DE" sz="1400" dirty="0">
                <a:latin typeface="Calibri" panose="020F0502020204030204" pitchFamily="34" charset="0"/>
                <a:cs typeface="Calibri" panose="020F0502020204030204" pitchFamily="34" charset="0"/>
              </a:rPr>
              <a:t>werden in „Hummelboxen“ gesammelt und von den NABU - Ortsverbänden zum Recycling, bzw. zur Wiederverwertung an einen gemeinnützigen Beschäftigungsträger verschickt. </a:t>
            </a:r>
          </a:p>
          <a:p>
            <a:pPr marL="228600" algn="l"/>
            <a:endParaRPr lang="de-DE" sz="1400" dirty="0">
              <a:latin typeface="Calibri" panose="020F0502020204030204" pitchFamily="34" charset="0"/>
              <a:cs typeface="Calibri" panose="020F0502020204030204" pitchFamily="34" charset="0"/>
            </a:endParaRPr>
          </a:p>
          <a:p>
            <a:pPr marL="228600" algn="l"/>
            <a:r>
              <a:rPr lang="de-DE" sz="1400" dirty="0">
                <a:latin typeface="Calibri" panose="020F0502020204030204" pitchFamily="34" charset="0"/>
                <a:cs typeface="Calibri" panose="020F0502020204030204" pitchFamily="34" charset="0"/>
              </a:rPr>
              <a:t>Die Erlöse aus der Kooperation mit Telefónica fließen in das bundesweite</a:t>
            </a:r>
          </a:p>
          <a:p>
            <a:pPr marL="228600" algn="l"/>
            <a:r>
              <a:rPr lang="de-DE" sz="1400" dirty="0">
                <a:latin typeface="Calibri" panose="020F0502020204030204" pitchFamily="34" charset="0"/>
                <a:cs typeface="Calibri" panose="020F0502020204030204" pitchFamily="34" charset="0"/>
              </a:rPr>
              <a:t>Insektenschutzprojekt des NABU Deutschland. 2022 hat der NABU Düsseldorf erstmals eine Förderung aus diesem „Topf“ erhalten. </a:t>
            </a:r>
          </a:p>
          <a:p>
            <a:pPr marL="228600" algn="l"/>
            <a:endParaRPr lang="de-DE" sz="1400" dirty="0">
              <a:latin typeface="Calibri" panose="020F0502020204030204" pitchFamily="34" charset="0"/>
              <a:cs typeface="Calibri" panose="020F0502020204030204" pitchFamily="34" charset="0"/>
            </a:endParaRPr>
          </a:p>
          <a:p>
            <a:pPr marL="228600" algn="l"/>
            <a:endParaRPr lang="de-DE" sz="1600" b="0" i="0" dirty="0">
              <a:effectLst/>
              <a:latin typeface="Calibri" panose="020F0502020204030204" pitchFamily="34" charset="0"/>
              <a:cs typeface="Calibri" panose="020F0502020204030204" pitchFamily="34" charset="0"/>
            </a:endParaRPr>
          </a:p>
        </p:txBody>
      </p:sp>
      <p:pic>
        <p:nvPicPr>
          <p:cNvPr id="17" name="Inhaltsplatzhalter 17">
            <a:extLst>
              <a:ext uri="{FF2B5EF4-FFF2-40B4-BE49-F238E27FC236}">
                <a16:creationId xmlns:a16="http://schemas.microsoft.com/office/drawing/2014/main" id="{2A812E0E-6747-460E-AF3B-B7AB0C975D18}"/>
              </a:ext>
            </a:extLst>
          </p:cNvPr>
          <p:cNvPicPr>
            <a:picLocks noGrp="1" noChangeAspect="1"/>
          </p:cNvPicPr>
          <p:nvPr>
            <p:ph sz="half" idx="1"/>
          </p:nvPr>
        </p:nvPicPr>
        <p:blipFill>
          <a:blip r:embed="rId6" cstate="email">
            <a:extLst>
              <a:ext uri="{28A0092B-C50C-407E-A947-70E740481C1C}">
                <a14:useLocalDpi xmlns:a14="http://schemas.microsoft.com/office/drawing/2010/main"/>
              </a:ext>
            </a:extLst>
          </a:blip>
          <a:srcRect/>
          <a:stretch/>
        </p:blipFill>
        <p:spPr>
          <a:xfrm>
            <a:off x="6273250" y="3427988"/>
            <a:ext cx="2413549" cy="1945227"/>
          </a:xfrm>
          <a:prstGeom prst="rect">
            <a:avLst/>
          </a:prstGeom>
          <a:ln/>
        </p:spPr>
        <p:style>
          <a:lnRef idx="2">
            <a:schemeClr val="accent2"/>
          </a:lnRef>
          <a:fillRef idx="1">
            <a:schemeClr val="lt1"/>
          </a:fillRef>
          <a:effectRef idx="0">
            <a:schemeClr val="accent2"/>
          </a:effectRef>
          <a:fontRef idx="minor">
            <a:schemeClr val="dk1"/>
          </a:fontRef>
        </p:style>
      </p:pic>
      <p:sp>
        <p:nvSpPr>
          <p:cNvPr id="14" name="Textfeld 13">
            <a:extLst>
              <a:ext uri="{FF2B5EF4-FFF2-40B4-BE49-F238E27FC236}">
                <a16:creationId xmlns:a16="http://schemas.microsoft.com/office/drawing/2014/main" id="{D1987C2E-A013-4282-B3FB-9F601CC4DD83}"/>
              </a:ext>
            </a:extLst>
          </p:cNvPr>
          <p:cNvSpPr txBox="1"/>
          <p:nvPr/>
        </p:nvSpPr>
        <p:spPr>
          <a:xfrm>
            <a:off x="323528" y="3212976"/>
            <a:ext cx="5832648" cy="2677656"/>
          </a:xfrm>
          <a:prstGeom prst="rect">
            <a:avLst/>
          </a:prstGeom>
          <a:noFill/>
        </p:spPr>
        <p:txBody>
          <a:bodyPr wrap="square" rtlCol="0">
            <a:spAutoFit/>
          </a:bodyPr>
          <a:lstStyle/>
          <a:p>
            <a:r>
              <a:rPr lang="de-DE" sz="1400" b="1" dirty="0">
                <a:latin typeface="Calibri" panose="020F0502020204030204" pitchFamily="34" charset="0"/>
                <a:cs typeface="Calibri" panose="020F0502020204030204" pitchFamily="34" charset="0"/>
              </a:rPr>
              <a:t>2022 wurden in den 15 Sammelstellen in Düsseldorf abgegeben:</a:t>
            </a:r>
          </a:p>
          <a:p>
            <a:pPr>
              <a:buClr>
                <a:srgbClr val="535BF3"/>
              </a:buClr>
            </a:pPr>
            <a:r>
              <a:rPr lang="de-DE" sz="1400" b="1" dirty="0">
                <a:latin typeface="Calibri" panose="020F0502020204030204" pitchFamily="34" charset="0"/>
                <a:cs typeface="Calibri" panose="020F0502020204030204" pitchFamily="34" charset="0"/>
              </a:rPr>
              <a:t>          </a:t>
            </a:r>
          </a:p>
          <a:p>
            <a:pPr>
              <a:buClr>
                <a:srgbClr val="535BF3"/>
              </a:buClr>
            </a:pPr>
            <a:r>
              <a:rPr lang="de-DE" sz="1400" b="1" dirty="0">
                <a:latin typeface="Calibri" panose="020F0502020204030204" pitchFamily="34" charset="0"/>
                <a:cs typeface="Calibri" panose="020F0502020204030204" pitchFamily="34" charset="0"/>
              </a:rPr>
              <a:t>          1162</a:t>
            </a:r>
            <a:r>
              <a:rPr lang="de-DE" sz="1400" dirty="0">
                <a:latin typeface="Calibri" panose="020F0502020204030204" pitchFamily="34" charset="0"/>
                <a:cs typeface="Calibri" panose="020F0502020204030204" pitchFamily="34" charset="0"/>
              </a:rPr>
              <a:t> Handys, Smartphons</a:t>
            </a:r>
          </a:p>
          <a:p>
            <a:pPr>
              <a:buClr>
                <a:srgbClr val="535BF3"/>
              </a:buClr>
            </a:pPr>
            <a:r>
              <a:rPr lang="de-DE" sz="1400" b="1" dirty="0">
                <a:latin typeface="Calibri" panose="020F0502020204030204" pitchFamily="34" charset="0"/>
                <a:cs typeface="Calibri" panose="020F0502020204030204" pitchFamily="34" charset="0"/>
              </a:rPr>
              <a:t>            185</a:t>
            </a:r>
            <a:r>
              <a:rPr lang="de-DE" sz="1400" dirty="0">
                <a:latin typeface="Calibri" panose="020F0502020204030204" pitchFamily="34" charset="0"/>
                <a:cs typeface="Calibri" panose="020F0502020204030204" pitchFamily="34" charset="0"/>
              </a:rPr>
              <a:t> Ladekabel</a:t>
            </a:r>
          </a:p>
          <a:p>
            <a:pPr>
              <a:buClr>
                <a:srgbClr val="535BF3"/>
              </a:buClr>
            </a:pPr>
            <a:r>
              <a:rPr lang="de-DE" sz="1400" b="1" dirty="0">
                <a:latin typeface="Calibri" panose="020F0502020204030204" pitchFamily="34" charset="0"/>
                <a:cs typeface="Calibri" panose="020F0502020204030204" pitchFamily="34" charset="0"/>
              </a:rPr>
              <a:t>              43 </a:t>
            </a:r>
            <a:r>
              <a:rPr lang="de-DE" sz="1400" dirty="0">
                <a:latin typeface="Calibri" panose="020F0502020204030204" pitchFamily="34" charset="0"/>
                <a:cs typeface="Calibri" panose="020F0502020204030204" pitchFamily="34" charset="0"/>
              </a:rPr>
              <a:t>Netzteile</a:t>
            </a:r>
          </a:p>
          <a:p>
            <a:pPr>
              <a:buClr>
                <a:srgbClr val="535BF3"/>
              </a:buClr>
            </a:pPr>
            <a:r>
              <a:rPr lang="de-DE" sz="1400" dirty="0">
                <a:latin typeface="Calibri" panose="020F0502020204030204" pitchFamily="34" charset="0"/>
                <a:cs typeface="Calibri" panose="020F0502020204030204" pitchFamily="34" charset="0"/>
              </a:rPr>
              <a:t>              </a:t>
            </a:r>
            <a:r>
              <a:rPr lang="de-DE" sz="1400" b="1" dirty="0">
                <a:latin typeface="Calibri" panose="020F0502020204030204" pitchFamily="34" charset="0"/>
                <a:cs typeface="Calibri" panose="020F0502020204030204" pitchFamily="34" charset="0"/>
              </a:rPr>
              <a:t>81</a:t>
            </a:r>
            <a:r>
              <a:rPr lang="de-DE" sz="1400" dirty="0">
                <a:latin typeface="Calibri" panose="020F0502020204030204" pitchFamily="34" charset="0"/>
                <a:cs typeface="Calibri" panose="020F0502020204030204" pitchFamily="34" charset="0"/>
              </a:rPr>
              <a:t> Kopfhörer</a:t>
            </a:r>
          </a:p>
          <a:p>
            <a:pPr>
              <a:buClr>
                <a:srgbClr val="535BF3"/>
              </a:buClr>
            </a:pPr>
            <a:r>
              <a:rPr lang="de-DE" sz="1400" dirty="0">
                <a:latin typeface="Calibri" panose="020F0502020204030204" pitchFamily="34" charset="0"/>
                <a:cs typeface="Calibri" panose="020F0502020204030204" pitchFamily="34" charset="0"/>
              </a:rPr>
              <a:t>              </a:t>
            </a:r>
            <a:r>
              <a:rPr lang="de-DE" sz="1400" b="1" dirty="0">
                <a:latin typeface="Calibri" panose="020F0502020204030204" pitchFamily="34" charset="0"/>
                <a:cs typeface="Calibri" panose="020F0502020204030204" pitchFamily="34" charset="0"/>
              </a:rPr>
              <a:t>26</a:t>
            </a:r>
            <a:r>
              <a:rPr lang="de-DE" sz="1400" dirty="0">
                <a:latin typeface="Calibri" panose="020F0502020204030204" pitchFamily="34" charset="0"/>
                <a:cs typeface="Calibri" panose="020F0502020204030204" pitchFamily="34" charset="0"/>
              </a:rPr>
              <a:t> Tablets</a:t>
            </a:r>
          </a:p>
          <a:p>
            <a:pPr>
              <a:buClr>
                <a:srgbClr val="535BF3"/>
              </a:buClr>
            </a:pPr>
            <a:r>
              <a:rPr lang="de-DE" sz="1400" dirty="0">
                <a:latin typeface="Calibri" panose="020F0502020204030204" pitchFamily="34" charset="0"/>
                <a:cs typeface="Calibri" panose="020F0502020204030204" pitchFamily="34" charset="0"/>
              </a:rPr>
              <a:t>              </a:t>
            </a:r>
            <a:r>
              <a:rPr lang="de-DE" sz="1400" b="1" dirty="0">
                <a:latin typeface="Calibri" panose="020F0502020204030204" pitchFamily="34" charset="0"/>
                <a:cs typeface="Calibri" panose="020F0502020204030204" pitchFamily="34" charset="0"/>
              </a:rPr>
              <a:t>80</a:t>
            </a:r>
            <a:r>
              <a:rPr lang="de-DE" sz="1400" dirty="0">
                <a:latin typeface="Calibri" panose="020F0502020204030204" pitchFamily="34" charset="0"/>
                <a:cs typeface="Calibri" panose="020F0502020204030204" pitchFamily="34" charset="0"/>
              </a:rPr>
              <a:t> Kabel</a:t>
            </a:r>
          </a:p>
          <a:p>
            <a:pPr>
              <a:buClr>
                <a:srgbClr val="535BF3"/>
              </a:buClr>
            </a:pPr>
            <a:endParaRPr lang="de-DE" sz="1400" dirty="0">
              <a:latin typeface="Calibri" panose="020F0502020204030204" pitchFamily="34" charset="0"/>
              <a:cs typeface="Calibri" panose="020F0502020204030204" pitchFamily="34" charset="0"/>
            </a:endParaRPr>
          </a:p>
          <a:p>
            <a:pPr>
              <a:buClr>
                <a:srgbClr val="535BF3"/>
              </a:buClr>
            </a:pPr>
            <a:r>
              <a:rPr lang="de-DE" sz="1400" dirty="0">
                <a:latin typeface="Calibri" panose="020F0502020204030204" pitchFamily="34" charset="0"/>
                <a:cs typeface="Calibri" panose="020F0502020204030204" pitchFamily="34" charset="0"/>
              </a:rPr>
              <a:t>2022 hat der NABU bundesweit </a:t>
            </a:r>
            <a:r>
              <a:rPr lang="de-DE" sz="1400" b="1" dirty="0">
                <a:latin typeface="Calibri" panose="020F0502020204030204" pitchFamily="34" charset="0"/>
                <a:cs typeface="Calibri" panose="020F0502020204030204" pitchFamily="34" charset="0"/>
              </a:rPr>
              <a:t>186 842 </a:t>
            </a:r>
            <a:r>
              <a:rPr lang="de-DE" sz="1400" dirty="0">
                <a:latin typeface="Calibri" panose="020F0502020204030204" pitchFamily="34" charset="0"/>
                <a:cs typeface="Calibri" panose="020F0502020204030204" pitchFamily="34" charset="0"/>
              </a:rPr>
              <a:t>Handys gesammelt!</a:t>
            </a:r>
          </a:p>
          <a:p>
            <a:pPr>
              <a:buClr>
                <a:srgbClr val="535BF3"/>
              </a:buClr>
            </a:pPr>
            <a:endParaRPr lang="de-DE" sz="1400" dirty="0">
              <a:latin typeface="Calibri" panose="020F0502020204030204" pitchFamily="34" charset="0"/>
              <a:cs typeface="Calibri" panose="020F0502020204030204" pitchFamily="34" charset="0"/>
            </a:endParaRPr>
          </a:p>
          <a:p>
            <a:pPr>
              <a:buClr>
                <a:srgbClr val="535BF3"/>
              </a:buClr>
            </a:pPr>
            <a:r>
              <a:rPr lang="de-DE" sz="1400" b="1" dirty="0">
                <a:solidFill>
                  <a:srgbClr val="0070C0"/>
                </a:solidFill>
                <a:latin typeface="Calibri" panose="020F0502020204030204" pitchFamily="34" charset="0"/>
                <a:cs typeface="Calibri" panose="020F0502020204030204" pitchFamily="34" charset="0"/>
                <a:hlinkClick r:id="rId7"/>
              </a:rPr>
              <a:t>www.nabu-duesseldorf.de/unsere-projekte/nachhaltigkeit/</a:t>
            </a:r>
            <a:r>
              <a:rPr lang="de-DE" sz="1400" b="1" dirty="0">
                <a:solidFill>
                  <a:srgbClr val="0070C0"/>
                </a:solidFill>
                <a:latin typeface="Calibri" panose="020F0502020204030204" pitchFamily="34" charset="0"/>
                <a:cs typeface="Calibri" panose="020F0502020204030204" pitchFamily="34" charset="0"/>
              </a:rPr>
              <a:t>  </a:t>
            </a:r>
          </a:p>
        </p:txBody>
      </p:sp>
      <p:pic>
        <p:nvPicPr>
          <p:cNvPr id="4" name="Grafik 3">
            <a:extLst>
              <a:ext uri="{FF2B5EF4-FFF2-40B4-BE49-F238E27FC236}">
                <a16:creationId xmlns:a16="http://schemas.microsoft.com/office/drawing/2014/main" id="{E4817A15-05A3-2F4C-6A68-E5E02646E0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15156" y="57600"/>
            <a:ext cx="1329043" cy="1325678"/>
          </a:xfrm>
          <a:prstGeom prst="rect">
            <a:avLst/>
          </a:prstGeom>
        </p:spPr>
      </p:pic>
    </p:spTree>
    <p:extLst>
      <p:ext uri="{BB962C8B-B14F-4D97-AF65-F5344CB8AC3E}">
        <p14:creationId xmlns:p14="http://schemas.microsoft.com/office/powerpoint/2010/main" val="214362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platzhalter 13">
            <a:extLst>
              <a:ext uri="{FF2B5EF4-FFF2-40B4-BE49-F238E27FC236}">
                <a16:creationId xmlns:a16="http://schemas.microsoft.com/office/drawing/2014/main" id="{0DED9245-5D0F-487D-B7E6-211310461953}"/>
              </a:ext>
            </a:extLst>
          </p:cNvPr>
          <p:cNvSpPr txBox="1">
            <a:spLocks/>
          </p:cNvSpPr>
          <p:nvPr/>
        </p:nvSpPr>
        <p:spPr>
          <a:xfrm>
            <a:off x="1518082" y="1630055"/>
            <a:ext cx="6402290" cy="289059"/>
          </a:xfrm>
          <a:prstGeom prst="rect">
            <a:avLst/>
          </a:prstGeom>
        </p:spPr>
        <p:txBody>
          <a:bodyPr vert="horz" lIns="0" tIns="0" rIns="0" bIns="0" rtlCol="0">
            <a:noAutofit/>
          </a:bodyPr>
          <a:lstStyle>
            <a:lvl1pPr marL="0" indent="0" algn="l" defTabSz="914400" rtl="0" eaLnBrk="1" latinLnBrk="0" hangingPunct="1">
              <a:spcBef>
                <a:spcPts val="1000"/>
              </a:spcBef>
              <a:spcAft>
                <a:spcPts val="0"/>
              </a:spcAft>
              <a:buClr>
                <a:schemeClr val="tx2"/>
              </a:buClr>
              <a:buSzPct val="85000"/>
              <a:buFont typeface="Arial" pitchFamily="34" charset="0"/>
              <a:buNone/>
              <a:defRPr sz="1400" kern="1200" baseline="0">
                <a:solidFill>
                  <a:schemeClr val="tx1"/>
                </a:solidFill>
                <a:latin typeface="Source Sans Pro"/>
                <a:ea typeface="+mn-ea"/>
                <a:cs typeface="Source Sans Pro"/>
              </a:defRPr>
            </a:lvl1pPr>
            <a:lvl2pPr marL="176400" indent="-176400" algn="l" defTabSz="914400" rtl="0" eaLnBrk="1" latinLnBrk="0" hangingPunct="1">
              <a:spcBef>
                <a:spcPts val="1000"/>
              </a:spcBef>
              <a:spcAft>
                <a:spcPts val="0"/>
              </a:spcAft>
              <a:buClr>
                <a:schemeClr val="tx2"/>
              </a:buClr>
              <a:buSzPct val="100000"/>
              <a:buFont typeface="Arial"/>
              <a:buChar char="•"/>
              <a:defRPr sz="1400" kern="1200" baseline="0">
                <a:solidFill>
                  <a:schemeClr val="tx1"/>
                </a:solidFill>
                <a:latin typeface="Source Sans Pro"/>
                <a:ea typeface="+mn-ea"/>
                <a:cs typeface="Source Sans Pro"/>
              </a:defRPr>
            </a:lvl2pPr>
            <a:lvl3pPr marL="363600" indent="-176400" algn="l" defTabSz="914400" rtl="0" eaLnBrk="1" latinLnBrk="0" hangingPunct="1">
              <a:spcBef>
                <a:spcPts val="1000"/>
              </a:spcBef>
              <a:spcAft>
                <a:spcPts val="0"/>
              </a:spcAft>
              <a:buClr>
                <a:schemeClr val="tx2"/>
              </a:buClr>
              <a:buSzPct val="100000"/>
              <a:buFont typeface="Arial"/>
              <a:buChar char="•"/>
              <a:defRPr sz="1400" kern="1200" baseline="0">
                <a:solidFill>
                  <a:schemeClr val="tx1"/>
                </a:solidFill>
                <a:latin typeface="Source Sans Pro"/>
                <a:ea typeface="+mn-ea"/>
                <a:cs typeface="Source Sans Pro"/>
              </a:defRPr>
            </a:lvl3pPr>
            <a:lvl4pPr marL="543600" indent="-183600" algn="l" defTabSz="914400" rtl="0" eaLnBrk="1" latinLnBrk="0" hangingPunct="1">
              <a:spcBef>
                <a:spcPts val="1000"/>
              </a:spcBef>
              <a:spcAft>
                <a:spcPts val="0"/>
              </a:spcAft>
              <a:buClr>
                <a:schemeClr val="tx2"/>
              </a:buClr>
              <a:buFont typeface="Arial"/>
              <a:buChar char="•"/>
              <a:defRPr sz="1400" kern="1200" baseline="0">
                <a:solidFill>
                  <a:schemeClr val="tx1"/>
                </a:solidFill>
                <a:latin typeface="Source Sans Pro"/>
                <a:ea typeface="+mn-ea"/>
                <a:cs typeface="Source Sans Pro"/>
              </a:defRPr>
            </a:lvl4pPr>
            <a:lvl5pPr marL="716400" indent="-176400" algn="l" defTabSz="914400" rtl="0" eaLnBrk="1" latinLnBrk="0" hangingPunct="1">
              <a:spcBef>
                <a:spcPts val="1000"/>
              </a:spcBef>
              <a:spcAft>
                <a:spcPts val="0"/>
              </a:spcAft>
              <a:buClr>
                <a:schemeClr val="tx2"/>
              </a:buClr>
              <a:buSzPct val="100000"/>
              <a:buFont typeface="Arial"/>
              <a:buChar char="•"/>
              <a:defRPr sz="1400" kern="1200" baseline="0">
                <a:solidFill>
                  <a:schemeClr val="tx1"/>
                </a:solidFill>
                <a:latin typeface="Source Sans Pro"/>
                <a:ea typeface="+mn-ea"/>
                <a:cs typeface="Source Sans Pro"/>
              </a:defRPr>
            </a:lvl5pPr>
            <a:lvl6pPr marL="36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6pPr>
            <a:lvl7pPr marL="72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7pPr>
            <a:lvl8pPr marL="108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8pPr>
            <a:lvl9pPr marL="144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9pPr>
          </a:lstStyle>
          <a:p>
            <a:endParaRPr lang="de-DE" sz="1350" b="1" dirty="0">
              <a:solidFill>
                <a:schemeClr val="accent1">
                  <a:lumMod val="75000"/>
                </a:schemeClr>
              </a:solidFill>
            </a:endParaRPr>
          </a:p>
        </p:txBody>
      </p:sp>
      <p:sp>
        <p:nvSpPr>
          <p:cNvPr id="12" name="Textfeld 11">
            <a:extLst>
              <a:ext uri="{FF2B5EF4-FFF2-40B4-BE49-F238E27FC236}">
                <a16:creationId xmlns:a16="http://schemas.microsoft.com/office/drawing/2014/main" id="{ECAF8577-22B4-4A3E-84FF-A05D2179AF28}"/>
              </a:ext>
            </a:extLst>
          </p:cNvPr>
          <p:cNvSpPr txBox="1"/>
          <p:nvPr/>
        </p:nvSpPr>
        <p:spPr>
          <a:xfrm>
            <a:off x="414311" y="702021"/>
            <a:ext cx="7243790" cy="338554"/>
          </a:xfrm>
          <a:prstGeom prst="rect">
            <a:avLst/>
          </a:prstGeom>
          <a:noFill/>
        </p:spPr>
        <p:txBody>
          <a:bodyPr wrap="square" rtlCol="0">
            <a:spAutoFit/>
          </a:bodyPr>
          <a:lstStyle/>
          <a:p>
            <a:r>
              <a:rPr lang="de-DE" sz="1600" b="1" dirty="0">
                <a:solidFill>
                  <a:srgbClr val="0070C0"/>
                </a:solidFill>
              </a:rPr>
              <a:t>Anlegen einer Wildblumenwiese für Insekten</a:t>
            </a:r>
          </a:p>
        </p:txBody>
      </p:sp>
      <p:sp>
        <p:nvSpPr>
          <p:cNvPr id="26" name="Textfeld 25">
            <a:extLst>
              <a:ext uri="{FF2B5EF4-FFF2-40B4-BE49-F238E27FC236}">
                <a16:creationId xmlns:a16="http://schemas.microsoft.com/office/drawing/2014/main" id="{A09ABE6C-A71C-4FC4-8E38-F5620A654175}"/>
              </a:ext>
            </a:extLst>
          </p:cNvPr>
          <p:cNvSpPr txBox="1"/>
          <p:nvPr/>
        </p:nvSpPr>
        <p:spPr>
          <a:xfrm>
            <a:off x="426501" y="1124744"/>
            <a:ext cx="7889915" cy="5062924"/>
          </a:xfrm>
          <a:prstGeom prst="rect">
            <a:avLst/>
          </a:prstGeom>
          <a:noFill/>
        </p:spPr>
        <p:txBody>
          <a:bodyPr wrap="square" rtlCol="0">
            <a:spAutoFit/>
          </a:bodyPr>
          <a:lstStyle/>
          <a:p>
            <a:pPr algn="just"/>
            <a:endParaRPr lang="de-DE" sz="1400" b="1" dirty="0"/>
          </a:p>
          <a:p>
            <a:pPr algn="just"/>
            <a:r>
              <a:rPr lang="de-DE" sz="1300" b="1" dirty="0"/>
              <a:t>Lage:</a:t>
            </a:r>
            <a:endParaRPr lang="de-DE" sz="1300" dirty="0"/>
          </a:p>
          <a:p>
            <a:r>
              <a:rPr lang="de-DE" sz="1300" dirty="0"/>
              <a:t>In der Hött, Düsseldorf-Flehe, zwischen bewirtschafteten Gartenbaubetrieben</a:t>
            </a:r>
            <a:br>
              <a:rPr lang="de-DE" sz="1300" dirty="0"/>
            </a:br>
            <a:r>
              <a:rPr lang="de-DE" sz="1300" dirty="0"/>
              <a:t>Größe des Feldes: 4000 m², ca. 35 x 120 m</a:t>
            </a:r>
          </a:p>
          <a:p>
            <a:r>
              <a:rPr lang="de-DE" sz="1300" dirty="0"/>
              <a:t>Boden: ½  sandig und lehmig-sandig, ½ torf- und sehr nährstoffreiche Blumenerde</a:t>
            </a:r>
          </a:p>
          <a:p>
            <a:endParaRPr lang="de-DE" sz="500" dirty="0"/>
          </a:p>
          <a:p>
            <a:r>
              <a:rPr lang="de-DE" sz="1300" b="1" dirty="0"/>
              <a:t>Aktionen in 2022 ab Ende März</a:t>
            </a:r>
          </a:p>
          <a:p>
            <a:pPr marL="128588" indent="-128588">
              <a:buFont typeface="Arial" panose="020B0604020202020204" pitchFamily="34" charset="0"/>
              <a:buChar char="•"/>
            </a:pPr>
            <a:r>
              <a:rPr lang="de-DE" sz="1300" dirty="0"/>
              <a:t>Ende Q1: Einsaat von </a:t>
            </a:r>
            <a:r>
              <a:rPr lang="de-DE" sz="1300" dirty="0" err="1"/>
              <a:t>Rauhafer</a:t>
            </a:r>
            <a:r>
              <a:rPr lang="de-DE" sz="1300" dirty="0"/>
              <a:t> - Abmagerung und Auflockerung des Bodens;</a:t>
            </a:r>
          </a:p>
          <a:p>
            <a:r>
              <a:rPr lang="de-DE" sz="1300" dirty="0"/>
              <a:t>            auf Lehmboden der Hafer wie gewünscht, auf Torfseite wachsen </a:t>
            </a:r>
            <a:r>
              <a:rPr lang="de-DE" sz="1300" dirty="0" err="1"/>
              <a:t>Phacelien</a:t>
            </a:r>
            <a:r>
              <a:rPr lang="de-DE" sz="1300" dirty="0"/>
              <a:t> (Beimischung im Hafer)</a:t>
            </a:r>
          </a:p>
          <a:p>
            <a:pPr marL="128588" indent="-128588">
              <a:buFont typeface="Arial" panose="020B0604020202020204" pitchFamily="34" charset="0"/>
              <a:buChar char="•"/>
            </a:pPr>
            <a:r>
              <a:rPr lang="de-DE" sz="1300" dirty="0"/>
              <a:t>Q2: Mähen, Wenden, Pressen und Abtransport des </a:t>
            </a:r>
            <a:r>
              <a:rPr lang="de-DE" sz="1300" dirty="0" err="1"/>
              <a:t>Mahdguts</a:t>
            </a:r>
            <a:r>
              <a:rPr lang="de-DE" sz="1300" dirty="0"/>
              <a:t> (als Viehfutter)</a:t>
            </a:r>
          </a:p>
          <a:p>
            <a:pPr marL="128588" indent="-128588">
              <a:buFont typeface="Arial" panose="020B0604020202020204" pitchFamily="34" charset="0"/>
              <a:buChar char="•"/>
            </a:pPr>
            <a:r>
              <a:rPr lang="de-DE" sz="1300" dirty="0"/>
              <a:t>Q3: Zusammenrechen und Verladen des restlichen Materials in einen Container, </a:t>
            </a:r>
          </a:p>
          <a:p>
            <a:r>
              <a:rPr lang="de-DE" sz="1300" dirty="0"/>
              <a:t>            Abtransport durch die AWISTA; regelmäßiges Entfernen nachwachsender Hirse,</a:t>
            </a:r>
            <a:br>
              <a:rPr lang="de-DE" sz="1300" dirty="0"/>
            </a:br>
            <a:r>
              <a:rPr lang="de-DE" sz="1300" dirty="0"/>
              <a:t>            Disteln und Vogelknöterich</a:t>
            </a:r>
          </a:p>
          <a:p>
            <a:pPr marL="128588" indent="-128588">
              <a:buFont typeface="Arial" panose="020B0604020202020204" pitchFamily="34" charset="0"/>
              <a:buChar char="•"/>
            </a:pPr>
            <a:r>
              <a:rPr lang="de-DE" sz="1300" dirty="0"/>
              <a:t>Q4: Setzen eines 60 cm hohen Maschendrahtzaunes von einem Vodafone-Team hinter der Hecke:</a:t>
            </a:r>
          </a:p>
          <a:p>
            <a:pPr marL="585788" lvl="1" indent="-128588">
              <a:buFont typeface="Arial" panose="020B0604020202020204" pitchFamily="34" charset="0"/>
              <a:buChar char="•"/>
            </a:pPr>
            <a:r>
              <a:rPr lang="de-DE" sz="1300" dirty="0"/>
              <a:t> Abwehr von Hunden; Eggen/Einsaat des Regio-Wildblumen-Saatguts von einem Bauern aus Neuss,</a:t>
            </a:r>
          </a:p>
          <a:p>
            <a:pPr marL="585788" lvl="1" indent="-128588">
              <a:buFont typeface="Arial" panose="020B0604020202020204" pitchFamily="34" charset="0"/>
              <a:buChar char="•"/>
            </a:pPr>
            <a:r>
              <a:rPr lang="de-DE" sz="1300" dirty="0"/>
              <a:t> Vorbereitung des Bodens zwischen den Büschen der Hecke und Einsäen des Wildblumen-Saatguts, Aufstellen eines Schnellbau-Containers für die Geräte.</a:t>
            </a:r>
          </a:p>
          <a:p>
            <a:endParaRPr lang="de-DE" sz="500" dirty="0"/>
          </a:p>
          <a:p>
            <a:r>
              <a:rPr lang="de-DE" sz="1300" b="1" dirty="0"/>
              <a:t>Planung 2023 ab Q2:</a:t>
            </a:r>
            <a:endParaRPr lang="de-DE" sz="1300" dirty="0"/>
          </a:p>
          <a:p>
            <a:pPr marL="128588" indent="-128588">
              <a:buFont typeface="Arial" panose="020B0604020202020204" pitchFamily="34" charset="0"/>
              <a:buChar char="•"/>
            </a:pPr>
            <a:r>
              <a:rPr lang="de-DE" sz="1300" dirty="0"/>
              <a:t>Schneiden von Hecke, Brombeeren und Efeu, ggf. Neueinsaat von Teilen der Torfseite, falls nichts oder kaum etwas wächst mit Resten des Rauhafersaatguts</a:t>
            </a:r>
          </a:p>
          <a:p>
            <a:pPr marL="128588" indent="-128588">
              <a:buFont typeface="Arial" panose="020B0604020202020204" pitchFamily="34" charset="0"/>
              <a:buChar char="•"/>
            </a:pPr>
            <a:r>
              <a:rPr lang="de-DE" sz="1300" dirty="0"/>
              <a:t>Ggfs. Schröpfschnitt und Entfernen des Pflanzenmaterials, 2x Mähen, Pressen und Abtransport des </a:t>
            </a:r>
            <a:r>
              <a:rPr lang="de-DE" sz="1300" dirty="0" err="1"/>
              <a:t>Mahdguts</a:t>
            </a:r>
            <a:endParaRPr lang="de-DE" sz="1300" dirty="0"/>
          </a:p>
          <a:p>
            <a:pPr marL="128588" indent="-128588">
              <a:buFont typeface="Arial" panose="020B0604020202020204" pitchFamily="34" charset="0"/>
              <a:buChar char="•"/>
            </a:pPr>
            <a:r>
              <a:rPr lang="de-DE" sz="1300" dirty="0"/>
              <a:t>Beginn Strukturierung des Feldes (neues Sandarium, Holzhaufen, Informationstafeln, Setzen von Beerensträuchern etc.)</a:t>
            </a:r>
          </a:p>
          <a:p>
            <a:pPr marL="128588" indent="-128588">
              <a:buFont typeface="Arial" panose="020B0604020202020204" pitchFamily="34" charset="0"/>
              <a:buChar char="•"/>
            </a:pPr>
            <a:endParaRPr lang="de-DE" sz="1300" dirty="0"/>
          </a:p>
          <a:p>
            <a:r>
              <a:rPr lang="de-DE" sz="1300" dirty="0"/>
              <a:t>Dieses Projekt wurde durch den Insektenschutzfonds des NABU (Naturschutzbund Deutschland) gefördert</a:t>
            </a:r>
          </a:p>
        </p:txBody>
      </p:sp>
      <p:pic>
        <p:nvPicPr>
          <p:cNvPr id="14" name="Grafik 13">
            <a:extLst>
              <a:ext uri="{FF2B5EF4-FFF2-40B4-BE49-F238E27FC236}">
                <a16:creationId xmlns:a16="http://schemas.microsoft.com/office/drawing/2014/main" id="{6050CF5C-FCE0-49A3-A87A-FC69DAF01C4A}"/>
              </a:ext>
            </a:extLst>
          </p:cNvPr>
          <p:cNvPicPr/>
          <p:nvPr/>
        </p:nvPicPr>
        <p:blipFill rotWithShape="1">
          <a:blip r:embed="rId3" cstate="email">
            <a:extLst>
              <a:ext uri="{28A0092B-C50C-407E-A947-70E740481C1C}">
                <a14:useLocalDpi xmlns:a14="http://schemas.microsoft.com/office/drawing/2010/main"/>
              </a:ext>
            </a:extLst>
          </a:blip>
          <a:srcRect r="-2582"/>
          <a:stretch/>
        </p:blipFill>
        <p:spPr bwMode="auto">
          <a:xfrm>
            <a:off x="8028384" y="2420888"/>
            <a:ext cx="1008112" cy="1708635"/>
          </a:xfrm>
          <a:prstGeom prst="rect">
            <a:avLst/>
          </a:prstGeom>
          <a:noFill/>
          <a:ln>
            <a:noFill/>
          </a:ln>
        </p:spPr>
      </p:pic>
      <p:pic>
        <p:nvPicPr>
          <p:cNvPr id="8" name="Grafik 7">
            <a:extLst>
              <a:ext uri="{FF2B5EF4-FFF2-40B4-BE49-F238E27FC236}">
                <a16:creationId xmlns:a16="http://schemas.microsoft.com/office/drawing/2014/main" id="{AB2127F5-8F0B-4EFC-8B5D-B8D5693C90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1049"/>
          <a:stretch/>
        </p:blipFill>
        <p:spPr>
          <a:xfrm>
            <a:off x="7311999" y="1367303"/>
            <a:ext cx="1738052" cy="938501"/>
          </a:xfrm>
          <a:prstGeom prst="rect">
            <a:avLst/>
          </a:prstGeom>
        </p:spPr>
      </p:pic>
      <p:sp>
        <p:nvSpPr>
          <p:cNvPr id="2" name="Titel 1">
            <a:extLst>
              <a:ext uri="{FF2B5EF4-FFF2-40B4-BE49-F238E27FC236}">
                <a16:creationId xmlns:a16="http://schemas.microsoft.com/office/drawing/2014/main" id="{03318264-6B24-4AFB-912F-527BFF72577D}"/>
              </a:ext>
            </a:extLst>
          </p:cNvPr>
          <p:cNvSpPr>
            <a:spLocks noGrp="1"/>
          </p:cNvSpPr>
          <p:nvPr>
            <p:ph type="title"/>
          </p:nvPr>
        </p:nvSpPr>
        <p:spPr>
          <a:xfrm>
            <a:off x="506028" y="277210"/>
            <a:ext cx="7152073" cy="513349"/>
          </a:xfrm>
        </p:spPr>
        <p:txBody>
          <a:bodyPr anchor="ctr"/>
          <a:lstStyle/>
          <a:p>
            <a:r>
              <a:rPr lang="de-DE" sz="2800" dirty="0">
                <a:latin typeface="Calibri" panose="020F0502020204030204" pitchFamily="34" charset="0"/>
                <a:cs typeface="Calibri" panose="020F0502020204030204" pitchFamily="34" charset="0"/>
              </a:rPr>
              <a:t>NABU - Fleher Feld</a:t>
            </a:r>
          </a:p>
        </p:txBody>
      </p:sp>
      <p:sp>
        <p:nvSpPr>
          <p:cNvPr id="3" name="Foliennummernplatzhalter 5">
            <a:extLst>
              <a:ext uri="{FF2B5EF4-FFF2-40B4-BE49-F238E27FC236}">
                <a16:creationId xmlns:a16="http://schemas.microsoft.com/office/drawing/2014/main" id="{AC155F71-73E0-73F2-DBB0-4F861DCFEAAE}"/>
              </a:ext>
            </a:extLst>
          </p:cNvPr>
          <p:cNvSpPr>
            <a:spLocks noGrp="1"/>
          </p:cNvSpPr>
          <p:nvPr>
            <p:ph type="sldNum" sz="quarter" idx="12"/>
          </p:nvPr>
        </p:nvSpPr>
        <p:spPr>
          <a:xfrm>
            <a:off x="8172000" y="6620400"/>
            <a:ext cx="514800" cy="180000"/>
          </a:xfrm>
        </p:spPr>
        <p:txBody>
          <a:bodyPr/>
          <a:lstStyle/>
          <a:p>
            <a:fld id="{16EFD5B1-68CB-4A29-8F6C-4D18DB05CB6D}" type="slidenum">
              <a:rPr lang="de-DE" smtClean="0"/>
              <a:pPr/>
              <a:t>8</a:t>
            </a:fld>
            <a:endParaRPr lang="de-DE"/>
          </a:p>
        </p:txBody>
      </p:sp>
      <p:pic>
        <p:nvPicPr>
          <p:cNvPr id="6" name="Grafik 5">
            <a:extLst>
              <a:ext uri="{FF2B5EF4-FFF2-40B4-BE49-F238E27FC236}">
                <a16:creationId xmlns:a16="http://schemas.microsoft.com/office/drawing/2014/main" id="{BC8DCD86-CFB4-3868-6C6F-7095FAE430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2129" y="57600"/>
            <a:ext cx="1327922" cy="1264118"/>
          </a:xfrm>
          <a:prstGeom prst="rect">
            <a:avLst/>
          </a:prstGeom>
        </p:spPr>
      </p:pic>
    </p:spTree>
    <p:extLst>
      <p:ext uri="{BB962C8B-B14F-4D97-AF65-F5344CB8AC3E}">
        <p14:creationId xmlns:p14="http://schemas.microsoft.com/office/powerpoint/2010/main" val="106052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8">
            <a:extLst>
              <a:ext uri="{FF2B5EF4-FFF2-40B4-BE49-F238E27FC236}">
                <a16:creationId xmlns:a16="http://schemas.microsoft.com/office/drawing/2014/main" id="{9EEBDEC8-71C6-DD49-8E62-1CDB168426D9}"/>
              </a:ext>
            </a:extLst>
          </p:cNvPr>
          <p:cNvSpPr txBox="1">
            <a:spLocks/>
          </p:cNvSpPr>
          <p:nvPr/>
        </p:nvSpPr>
        <p:spPr>
          <a:xfrm>
            <a:off x="739892" y="260648"/>
            <a:ext cx="5251449" cy="131775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i="0" kern="1200" spc="-100" baseline="0">
                <a:solidFill>
                  <a:schemeClr val="tx2"/>
                </a:solidFill>
                <a:latin typeface="Source Sans Pro"/>
                <a:ea typeface="+mj-ea"/>
                <a:cs typeface="Source Sans Pro"/>
              </a:defRPr>
            </a:lvl1pPr>
          </a:lstStyle>
          <a:p>
            <a:br>
              <a:rPr lang="de-DE" dirty="0">
                <a:solidFill>
                  <a:srgbClr val="0068B4"/>
                </a:solidFill>
              </a:rPr>
            </a:br>
            <a:br>
              <a:rPr lang="de-DE" dirty="0">
                <a:solidFill>
                  <a:srgbClr val="0068B4"/>
                </a:solidFill>
              </a:rPr>
            </a:br>
            <a:r>
              <a:rPr lang="de-DE" dirty="0">
                <a:solidFill>
                  <a:srgbClr val="0068B4"/>
                </a:solidFill>
              </a:rPr>
              <a:t>                                                   </a:t>
            </a:r>
            <a:br>
              <a:rPr lang="de-DE" dirty="0">
                <a:solidFill>
                  <a:srgbClr val="292934"/>
                </a:solidFill>
              </a:rPr>
            </a:br>
            <a:endParaRPr lang="de-DE" dirty="0">
              <a:solidFill>
                <a:srgbClr val="0068B4"/>
              </a:solidFill>
            </a:endParaRPr>
          </a:p>
        </p:txBody>
      </p:sp>
      <p:sp>
        <p:nvSpPr>
          <p:cNvPr id="18" name="Textfeld 17">
            <a:extLst>
              <a:ext uri="{FF2B5EF4-FFF2-40B4-BE49-F238E27FC236}">
                <a16:creationId xmlns:a16="http://schemas.microsoft.com/office/drawing/2014/main" id="{0BC8DD6B-0B52-E247-88E3-6759905BB258}"/>
              </a:ext>
            </a:extLst>
          </p:cNvPr>
          <p:cNvSpPr txBox="1"/>
          <p:nvPr/>
        </p:nvSpPr>
        <p:spPr>
          <a:xfrm>
            <a:off x="395534" y="1052736"/>
            <a:ext cx="4968553" cy="5355312"/>
          </a:xfrm>
          <a:prstGeom prst="rect">
            <a:avLst/>
          </a:prstGeom>
          <a:noFill/>
        </p:spPr>
        <p:txBody>
          <a:bodyPr wrap="square" rtlCol="0">
            <a:spAutoFit/>
          </a:bodyPr>
          <a:lstStyle/>
          <a:p>
            <a:r>
              <a:rPr lang="de-DE" sz="2000" b="1" dirty="0">
                <a:solidFill>
                  <a:srgbClr val="0070C0"/>
                </a:solidFill>
                <a:latin typeface="Calibri" panose="020F0502020204030204" pitchFamily="34" charset="0"/>
                <a:cs typeface="Calibri" panose="020F0502020204030204" pitchFamily="34" charset="0"/>
              </a:rPr>
              <a:t>Wie viele Tiere konnten gesammelt werden?</a:t>
            </a:r>
          </a:p>
          <a:p>
            <a:endParaRPr lang="de-DE" sz="1600" b="1" u="sng" dirty="0">
              <a:latin typeface="Calibri" panose="020F0502020204030204" pitchFamily="34" charset="0"/>
              <a:cs typeface="Calibri" panose="020F0502020204030204" pitchFamily="34" charset="0"/>
            </a:endParaRPr>
          </a:p>
          <a:p>
            <a:r>
              <a:rPr lang="de-DE" sz="1600" b="1" u="sng" dirty="0">
                <a:latin typeface="Calibri" panose="020F0502020204030204" pitchFamily="34" charset="0"/>
                <a:cs typeface="Calibri" panose="020F0502020204030204" pitchFamily="34" charset="0"/>
              </a:rPr>
              <a:t>Ergebnis 2023</a:t>
            </a:r>
          </a:p>
          <a:p>
            <a:r>
              <a:rPr lang="de-DE" sz="1400" dirty="0">
                <a:latin typeface="Calibri" panose="020F0502020204030204" pitchFamily="34" charset="0"/>
                <a:cs typeface="Calibri" panose="020F0502020204030204" pitchFamily="34" charset="0"/>
              </a:rPr>
              <a:t>4199 Erdkröten davon 813 weiblich</a:t>
            </a:r>
          </a:p>
          <a:p>
            <a:r>
              <a:rPr lang="de-DE" sz="1400" dirty="0">
                <a:latin typeface="Calibri" panose="020F0502020204030204" pitchFamily="34" charset="0"/>
                <a:cs typeface="Calibri" panose="020F0502020204030204" pitchFamily="34" charset="0"/>
              </a:rPr>
              <a:t>24 Grasfrösche davon 7 weiblich</a:t>
            </a:r>
          </a:p>
          <a:p>
            <a:r>
              <a:rPr lang="de-DE" sz="1400" dirty="0">
                <a:latin typeface="Calibri" panose="020F0502020204030204" pitchFamily="34" charset="0"/>
                <a:cs typeface="Calibri" panose="020F0502020204030204" pitchFamily="34" charset="0"/>
              </a:rPr>
              <a:t>  2 Teichmolche 1/w 1/m</a:t>
            </a:r>
          </a:p>
          <a:p>
            <a:r>
              <a:rPr lang="de-DE" sz="1400" dirty="0">
                <a:latin typeface="Calibri" panose="020F0502020204030204" pitchFamily="34" charset="0"/>
                <a:cs typeface="Calibri" panose="020F0502020204030204" pitchFamily="34" charset="0"/>
              </a:rPr>
              <a:t>38 Tiere wurden tot gefunden</a:t>
            </a:r>
          </a:p>
          <a:p>
            <a:r>
              <a:rPr lang="de-DE" sz="1400" dirty="0">
                <a:latin typeface="Calibri" panose="020F0502020204030204" pitchFamily="34" charset="0"/>
                <a:cs typeface="Calibri" panose="020F0502020204030204" pitchFamily="34" charset="0"/>
              </a:rPr>
              <a:t> und 1 Krabbe wurde im See gesichtet</a:t>
            </a:r>
          </a:p>
          <a:p>
            <a:r>
              <a:rPr lang="de-DE" sz="1400" dirty="0">
                <a:latin typeface="Calibri" panose="020F0502020204030204" pitchFamily="34" charset="0"/>
                <a:cs typeface="Calibri" panose="020F0502020204030204" pitchFamily="34" charset="0"/>
              </a:rPr>
              <a:t>Versuch ohne Krötenzaun</a:t>
            </a:r>
          </a:p>
          <a:p>
            <a:endParaRPr lang="de-DE" b="1" dirty="0">
              <a:solidFill>
                <a:srgbClr val="0070C0"/>
              </a:solidFill>
              <a:latin typeface="Calibri" panose="020F0502020204030204" pitchFamily="34" charset="0"/>
              <a:cs typeface="Calibri" panose="020F0502020204030204" pitchFamily="34" charset="0"/>
            </a:endParaRPr>
          </a:p>
          <a:p>
            <a:r>
              <a:rPr lang="de-DE" sz="1600" b="1" u="sng" dirty="0">
                <a:latin typeface="Calibri" panose="020F0502020204030204" pitchFamily="34" charset="0"/>
                <a:cs typeface="Calibri" panose="020F0502020204030204" pitchFamily="34" charset="0"/>
              </a:rPr>
              <a:t>Ergebnis 2022</a:t>
            </a:r>
          </a:p>
          <a:p>
            <a:r>
              <a:rPr lang="de-DE" sz="1400" dirty="0">
                <a:solidFill>
                  <a:srgbClr val="292934"/>
                </a:solidFill>
                <a:latin typeface="Calibri" panose="020F0502020204030204" pitchFamily="34" charset="0"/>
                <a:cs typeface="Calibri" panose="020F0502020204030204" pitchFamily="34" charset="0"/>
              </a:rPr>
              <a:t>99% Erdkröten 1% Grasfrösche</a:t>
            </a:r>
          </a:p>
          <a:p>
            <a:r>
              <a:rPr lang="de-DE" sz="1400" dirty="0">
                <a:solidFill>
                  <a:srgbClr val="292934"/>
                </a:solidFill>
                <a:latin typeface="Calibri" panose="020F0502020204030204" pitchFamily="34" charset="0"/>
                <a:cs typeface="Calibri" panose="020F0502020204030204" pitchFamily="34" charset="0"/>
              </a:rPr>
              <a:t>9.000 Tiere konnten zum Seeufer gebracht werden</a:t>
            </a:r>
          </a:p>
          <a:p>
            <a:r>
              <a:rPr lang="de-DE" sz="1400" dirty="0">
                <a:solidFill>
                  <a:srgbClr val="292934"/>
                </a:solidFill>
                <a:latin typeface="Calibri" panose="020F0502020204030204" pitchFamily="34" charset="0"/>
                <a:cs typeface="Calibri" panose="020F0502020204030204" pitchFamily="34" charset="0"/>
              </a:rPr>
              <a:t>50 Tiere wurden tot gefunden</a:t>
            </a:r>
          </a:p>
          <a:p>
            <a:r>
              <a:rPr lang="de-DE" sz="1400" dirty="0">
                <a:solidFill>
                  <a:srgbClr val="292934"/>
                </a:solidFill>
                <a:latin typeface="Calibri" panose="020F0502020204030204" pitchFamily="34" charset="0"/>
                <a:cs typeface="Calibri" panose="020F0502020204030204" pitchFamily="34" charset="0"/>
              </a:rPr>
              <a:t>Krötenzaunlänge: 200 Meter </a:t>
            </a:r>
          </a:p>
          <a:p>
            <a:endParaRPr lang="de-DE" sz="1400" dirty="0">
              <a:solidFill>
                <a:srgbClr val="292934"/>
              </a:solidFill>
              <a:latin typeface="Calibri" panose="020F0502020204030204" pitchFamily="34" charset="0"/>
              <a:cs typeface="Calibri" panose="020F0502020204030204" pitchFamily="34" charset="0"/>
            </a:endParaRPr>
          </a:p>
          <a:p>
            <a:r>
              <a:rPr lang="de-DE" sz="1600" b="1" u="sng" dirty="0">
                <a:latin typeface="Calibri" panose="020F0502020204030204" pitchFamily="34" charset="0"/>
                <a:cs typeface="Calibri" panose="020F0502020204030204" pitchFamily="34" charset="0"/>
              </a:rPr>
              <a:t>Ergebnis 2021</a:t>
            </a:r>
          </a:p>
          <a:p>
            <a:r>
              <a:rPr lang="de-DE" sz="1400" dirty="0">
                <a:solidFill>
                  <a:srgbClr val="292934"/>
                </a:solidFill>
                <a:latin typeface="Calibri" panose="020F0502020204030204" pitchFamily="34" charset="0"/>
                <a:cs typeface="Calibri" panose="020F0502020204030204" pitchFamily="34" charset="0"/>
              </a:rPr>
              <a:t>99% Erdkröten  1%  Grasfrösche</a:t>
            </a:r>
          </a:p>
          <a:p>
            <a:r>
              <a:rPr lang="de-DE" sz="1400" dirty="0">
                <a:solidFill>
                  <a:srgbClr val="292934"/>
                </a:solidFill>
                <a:latin typeface="Calibri" panose="020F0502020204030204" pitchFamily="34" charset="0"/>
                <a:cs typeface="Calibri" panose="020F0502020204030204" pitchFamily="34" charset="0"/>
              </a:rPr>
              <a:t>3064 Tiere konnten zum Seeufer gebracht werden </a:t>
            </a:r>
          </a:p>
          <a:p>
            <a:r>
              <a:rPr lang="de-DE" sz="1400" dirty="0">
                <a:solidFill>
                  <a:srgbClr val="292934"/>
                </a:solidFill>
                <a:latin typeface="Calibri" panose="020F0502020204030204" pitchFamily="34" charset="0"/>
                <a:cs typeface="Calibri" panose="020F0502020204030204" pitchFamily="34" charset="0"/>
              </a:rPr>
              <a:t>190 Tiere wurden tot gefunden</a:t>
            </a:r>
          </a:p>
          <a:p>
            <a:r>
              <a:rPr lang="de-DE" sz="1400" dirty="0">
                <a:solidFill>
                  <a:srgbClr val="292934"/>
                </a:solidFill>
                <a:latin typeface="Calibri" panose="020F0502020204030204" pitchFamily="34" charset="0"/>
                <a:cs typeface="Calibri" panose="020F0502020204030204" pitchFamily="34" charset="0"/>
              </a:rPr>
              <a:t>Krötenzaunlänge: 100 Meter</a:t>
            </a:r>
          </a:p>
          <a:p>
            <a:endParaRPr lang="de-DE" sz="1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de-DE" sz="1600" dirty="0">
              <a:solidFill>
                <a:srgbClr val="292934"/>
              </a:solidFill>
              <a:latin typeface="Calibri" panose="020F0502020204030204" pitchFamily="34" charset="0"/>
              <a:cs typeface="Calibri" panose="020F0502020204030204" pitchFamily="34" charset="0"/>
            </a:endParaRPr>
          </a:p>
        </p:txBody>
      </p:sp>
      <p:sp>
        <p:nvSpPr>
          <p:cNvPr id="19" name="Titel 7">
            <a:extLst>
              <a:ext uri="{FF2B5EF4-FFF2-40B4-BE49-F238E27FC236}">
                <a16:creationId xmlns:a16="http://schemas.microsoft.com/office/drawing/2014/main" id="{4488AC98-1D68-3548-A83D-B5E4296CEE57}"/>
              </a:ext>
            </a:extLst>
          </p:cNvPr>
          <p:cNvSpPr>
            <a:spLocks noGrp="1"/>
          </p:cNvSpPr>
          <p:nvPr>
            <p:ph type="title"/>
          </p:nvPr>
        </p:nvSpPr>
        <p:spPr>
          <a:xfrm>
            <a:off x="395535" y="239040"/>
            <a:ext cx="8588301" cy="460657"/>
          </a:xfrm>
        </p:spPr>
        <p:txBody>
          <a:bodyPr vert="horz" lIns="0" tIns="0" rIns="0" bIns="0" rtlCol="0" anchor="ctr" anchorCtr="0">
            <a:noAutofit/>
          </a:bodyPr>
          <a:lstStyle/>
          <a:p>
            <a:r>
              <a:rPr lang="de-DE" sz="2800" dirty="0">
                <a:latin typeface="Calibri" panose="020F0502020204030204" pitchFamily="34" charset="0"/>
                <a:cs typeface="Calibri" panose="020F0502020204030204" pitchFamily="34" charset="0"/>
              </a:rPr>
              <a:t>Amphibienschutz am Unterbacher See (Nordstrand)</a:t>
            </a:r>
          </a:p>
        </p:txBody>
      </p:sp>
      <p:sp>
        <p:nvSpPr>
          <p:cNvPr id="25" name="Foliennummernplatzhalter 5">
            <a:extLst>
              <a:ext uri="{FF2B5EF4-FFF2-40B4-BE49-F238E27FC236}">
                <a16:creationId xmlns:a16="http://schemas.microsoft.com/office/drawing/2014/main" id="{66D6828A-B971-8C4C-971C-9E0CF7E24B94}"/>
              </a:ext>
            </a:extLst>
          </p:cNvPr>
          <p:cNvSpPr>
            <a:spLocks noGrp="1"/>
          </p:cNvSpPr>
          <p:nvPr>
            <p:ph type="sldNum" sz="quarter" idx="12"/>
          </p:nvPr>
        </p:nvSpPr>
        <p:spPr>
          <a:xfrm>
            <a:off x="8172000" y="6620400"/>
            <a:ext cx="514800" cy="180000"/>
          </a:xfrm>
        </p:spPr>
        <p:txBody>
          <a:bodyPr/>
          <a:lstStyle/>
          <a:p>
            <a:fld id="{16EFD5B1-68CB-4A29-8F6C-4D18DB05CB6D}" type="slidenum">
              <a:rPr lang="de-DE" smtClean="0"/>
              <a:pPr/>
              <a:t>9</a:t>
            </a:fld>
            <a:endParaRPr lang="de-DE" dirty="0"/>
          </a:p>
        </p:txBody>
      </p:sp>
      <p:pic>
        <p:nvPicPr>
          <p:cNvPr id="2" name="Grafik 1">
            <a:extLst>
              <a:ext uri="{FF2B5EF4-FFF2-40B4-BE49-F238E27FC236}">
                <a16:creationId xmlns:a16="http://schemas.microsoft.com/office/drawing/2014/main" id="{18F5606F-EFF0-4916-EE61-A6A594140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3693" y="82335"/>
            <a:ext cx="1329043" cy="1268078"/>
          </a:xfrm>
          <a:prstGeom prst="rect">
            <a:avLst/>
          </a:prstGeom>
        </p:spPr>
      </p:pic>
      <p:sp>
        <p:nvSpPr>
          <p:cNvPr id="4" name="Inhaltsplatzhalter 3">
            <a:extLst>
              <a:ext uri="{FF2B5EF4-FFF2-40B4-BE49-F238E27FC236}">
                <a16:creationId xmlns:a16="http://schemas.microsoft.com/office/drawing/2014/main" id="{CE119A59-9B9A-5119-9F8C-B8E9D542B16D}"/>
              </a:ext>
            </a:extLst>
          </p:cNvPr>
          <p:cNvSpPr>
            <a:spLocks noGrp="1"/>
          </p:cNvSpPr>
          <p:nvPr>
            <p:ph sz="half" idx="1"/>
          </p:nvPr>
        </p:nvSpPr>
        <p:spPr>
          <a:xfrm>
            <a:off x="4644007" y="3573017"/>
            <a:ext cx="1440161" cy="576064"/>
          </a:xfrm>
        </p:spPr>
        <p:txBody>
          <a:bodyPr/>
          <a:lstStyle/>
          <a:p>
            <a:endParaRPr lang="de-DE" dirty="0"/>
          </a:p>
          <a:p>
            <a:endParaRPr lang="de-DE" dirty="0"/>
          </a:p>
        </p:txBody>
      </p:sp>
      <p:pic>
        <p:nvPicPr>
          <p:cNvPr id="6" name="Grafik 5">
            <a:extLst>
              <a:ext uri="{FF2B5EF4-FFF2-40B4-BE49-F238E27FC236}">
                <a16:creationId xmlns:a16="http://schemas.microsoft.com/office/drawing/2014/main" id="{B03513A2-32B6-6A64-5573-ED1213B0E5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0677" y="1537231"/>
            <a:ext cx="2276056" cy="1454856"/>
          </a:xfrm>
          <a:prstGeom prst="rect">
            <a:avLst/>
          </a:prstGeom>
        </p:spPr>
      </p:pic>
      <p:pic>
        <p:nvPicPr>
          <p:cNvPr id="8" name="Grafik 7">
            <a:extLst>
              <a:ext uri="{FF2B5EF4-FFF2-40B4-BE49-F238E27FC236}">
                <a16:creationId xmlns:a16="http://schemas.microsoft.com/office/drawing/2014/main" id="{B86C42F4-5C79-3678-C9B0-D0B09621FD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7633" y="4745268"/>
            <a:ext cx="2232120" cy="1458902"/>
          </a:xfrm>
          <a:prstGeom prst="rect">
            <a:avLst/>
          </a:prstGeom>
        </p:spPr>
      </p:pic>
      <p:pic>
        <p:nvPicPr>
          <p:cNvPr id="10" name="Grafik 9">
            <a:extLst>
              <a:ext uri="{FF2B5EF4-FFF2-40B4-BE49-F238E27FC236}">
                <a16:creationId xmlns:a16="http://schemas.microsoft.com/office/drawing/2014/main" id="{30F1771E-6CE0-23FD-9387-18C192FAFA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6500" y="3131598"/>
            <a:ext cx="2188353" cy="1458902"/>
          </a:xfrm>
          <a:prstGeom prst="rect">
            <a:avLst/>
          </a:prstGeom>
        </p:spPr>
      </p:pic>
    </p:spTree>
    <p:extLst>
      <p:ext uri="{BB962C8B-B14F-4D97-AF65-F5344CB8AC3E}">
        <p14:creationId xmlns:p14="http://schemas.microsoft.com/office/powerpoint/2010/main" val="2654393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t4jFA8_YOi0J3fLs.Z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XriafubSeNFZvuAscmY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zN6cyfTp_nL.ypq.xEG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7OFaSw56WPLNAmv9me_QQ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BU-Design">
  <a:themeElements>
    <a:clrScheme name="NABU Farben">
      <a:dk1>
        <a:srgbClr val="292934"/>
      </a:dk1>
      <a:lt1>
        <a:srgbClr val="FFFFFF"/>
      </a:lt1>
      <a:dk2>
        <a:srgbClr val="0068B4"/>
      </a:dk2>
      <a:lt2>
        <a:srgbClr val="E3E2D4"/>
      </a:lt2>
      <a:accent1>
        <a:srgbClr val="008143"/>
      </a:accent1>
      <a:accent2>
        <a:srgbClr val="76B828"/>
      </a:accent2>
      <a:accent3>
        <a:srgbClr val="DD042D"/>
      </a:accent3>
      <a:accent4>
        <a:srgbClr val="EF7C00"/>
      </a:accent4>
      <a:accent5>
        <a:srgbClr val="FFCC00"/>
      </a:accent5>
      <a:accent6>
        <a:srgbClr val="86846B"/>
      </a:accent6>
      <a:hlink>
        <a:srgbClr val="003560"/>
      </a:hlink>
      <a:folHlink>
        <a:srgbClr val="800080"/>
      </a:folHlink>
    </a:clrScheme>
    <a:fontScheme name="NABU-Schrift">
      <a:majorFont>
        <a:latin typeface="Source Sans Pro"/>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62E40893EAE6469FDFE0841F539269" ma:contentTypeVersion="13" ma:contentTypeDescription="Create a new document." ma:contentTypeScope="" ma:versionID="f4f1cf2ef7284648fd3884a55de862c8">
  <xsd:schema xmlns:xsd="http://www.w3.org/2001/XMLSchema" xmlns:xs="http://www.w3.org/2001/XMLSchema" xmlns:p="http://schemas.microsoft.com/office/2006/metadata/properties" xmlns:ns1="http://schemas.microsoft.com/sharepoint/v3" xmlns:ns3="863c6fa4-9403-41af-8dde-706dbc09e481" xmlns:ns4="51b6ffd0-dd5a-4164-a8fb-bc85e87b3f68" targetNamespace="http://schemas.microsoft.com/office/2006/metadata/properties" ma:root="true" ma:fieldsID="e6bcf6b2ce72ac721c7fd6ef1877f134" ns1:_="" ns3:_="" ns4:_="">
    <xsd:import namespace="http://schemas.microsoft.com/sharepoint/v3"/>
    <xsd:import namespace="863c6fa4-9403-41af-8dde-706dbc09e481"/>
    <xsd:import namespace="51b6ffd0-dd5a-4164-a8fb-bc85e87b3f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3c6fa4-9403-41af-8dde-706dbc09e4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b6ffd0-dd5a-4164-a8fb-bc85e87b3f6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FA60FB-A51F-4A19-A4D7-023A4B99D0BE}">
  <ds:schemaRefs>
    <ds:schemaRef ds:uri="51b6ffd0-dd5a-4164-a8fb-bc85e87b3f68"/>
    <ds:schemaRef ds:uri="863c6fa4-9403-41af-8dde-706dbc09e481"/>
    <ds:schemaRef ds:uri="http://www.w3.org/XML/1998/namespace"/>
    <ds:schemaRef ds:uri="http://schemas.microsoft.com/office/2006/documentManagement/types"/>
    <ds:schemaRef ds:uri="http://schemas.microsoft.com/office/2006/metadata/properties"/>
    <ds:schemaRef ds:uri="http://schemas.microsoft.com/sharepoint/v3"/>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C53878D-0E6B-47CD-A147-0867921D6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3c6fa4-9403-41af-8dde-706dbc09e481"/>
    <ds:schemaRef ds:uri="51b6ffd0-dd5a-4164-a8fb-bc85e87b3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6C68A-D79A-4A45-AD7D-76F19C7687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NABU_Powerpoint_Vorlage</Template>
  <TotalTime>0</TotalTime>
  <Words>1897</Words>
  <Application>Microsoft Office PowerPoint</Application>
  <PresentationFormat>Bildschirmpräsentation (4:3)</PresentationFormat>
  <Paragraphs>261</Paragraphs>
  <Slides>19</Slides>
  <Notes>10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5" baseType="lpstr">
      <vt:lpstr>Arial</vt:lpstr>
      <vt:lpstr>Calibri</vt:lpstr>
      <vt:lpstr>Source Sans Pro</vt:lpstr>
      <vt:lpstr>Wingdings</vt:lpstr>
      <vt:lpstr>NABU-Design</vt:lpstr>
      <vt:lpstr>think-cell Folie</vt:lpstr>
      <vt:lpstr>Mitgliederversammlung 2023 NABU Düsseldorf e. V. </vt:lpstr>
      <vt:lpstr> Tagesordnung Mitgliederversammlung  NABU Düsseldorf e. V. am 18.04.2023 um 20 Uhr</vt:lpstr>
      <vt:lpstr>NABU Düsseldorf e. V. – Öffentlichkeitsarbeit</vt:lpstr>
      <vt:lpstr>NAJU Kids Düsseldorf</vt:lpstr>
      <vt:lpstr>  NAJU Jugendgruppe Düsseldorf </vt:lpstr>
      <vt:lpstr>NAJU Jugendgruppe Düsseldorf</vt:lpstr>
      <vt:lpstr>Handys für Hummel, Biene und Co. in Düsseldorf  </vt:lpstr>
      <vt:lpstr>NABU - Fleher Feld</vt:lpstr>
      <vt:lpstr>Amphibienschutz am Unterbacher See (Nordstrand)</vt:lpstr>
      <vt:lpstr>Streuobstwiese am Unterbacher See           Pflege und Aktionen  Mai 2022 bis März 2023</vt:lpstr>
      <vt:lpstr>Apfelfest auf der NABU-Streuobstwiese am 1. Oktober 2022</vt:lpstr>
      <vt:lpstr>Ornithologie - Vogelschutz </vt:lpstr>
      <vt:lpstr>Neue Nistplätze für Weißstorch und Schleiereule im Himmelgeister Rheinbogen, Düsseldorf</vt:lpstr>
      <vt:lpstr>Kiebitz-Schutz</vt:lpstr>
      <vt:lpstr>NABUtop – Biotop Pflege in Angermund</vt:lpstr>
      <vt:lpstr>PowerPoint-Präsentation</vt:lpstr>
      <vt:lpstr>PowerPoint-Präsentation</vt:lpstr>
      <vt:lpstr>PowerPoint-Präsentation</vt:lpstr>
      <vt:lpstr>Vielen Dank für Ihre Aufmerksamkeit!</vt:lpstr>
    </vt:vector>
  </TitlesOfParts>
  <Company>NABU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Startfolie Klassisch mit Storch</dc:title>
  <dc:creator>Katrin</dc:creator>
  <dc:description>Präsentationsvorlage | Office 2007</dc:description>
  <cp:lastModifiedBy>Blondine Schiefner-Foeldessy</cp:lastModifiedBy>
  <cp:revision>303</cp:revision>
  <cp:lastPrinted>2020-03-01T10:56:24Z</cp:lastPrinted>
  <dcterms:created xsi:type="dcterms:W3CDTF">2019-11-21T19:22:23Z</dcterms:created>
  <dcterms:modified xsi:type="dcterms:W3CDTF">2023-04-19T08:25:52Z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Build">
    <vt:lpwstr>001-000-002</vt:lpwstr>
  </property>
  <property fmtid="{D5CDD505-2E9C-101B-9397-08002B2CF9AE}" pid="4" name="Erstellt von">
    <vt:lpwstr>office network</vt:lpwstr>
  </property>
  <property fmtid="{D5CDD505-2E9C-101B-9397-08002B2CF9AE}" pid="5" name="Erstellt am">
    <vt:lpwstr>31.07.2013</vt:lpwstr>
  </property>
  <property fmtid="{D5CDD505-2E9C-101B-9397-08002B2CF9AE}" pid="6" name="Autor 1">
    <vt:lpwstr>clemens morfeld</vt:lpwstr>
  </property>
  <property fmtid="{D5CDD505-2E9C-101B-9397-08002B2CF9AE}" pid="7" name="Stand">
    <vt:lpwstr>11.09.2013</vt:lpwstr>
  </property>
  <property fmtid="{D5CDD505-2E9C-101B-9397-08002B2CF9AE}" pid="8" name="ContentTypeId">
    <vt:lpwstr>0x0101009662E40893EAE6469FDFE0841F539269</vt:lpwstr>
  </property>
</Properties>
</file>